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1" r:id="rId3"/>
    <p:sldId id="259" r:id="rId4"/>
    <p:sldId id="260" r:id="rId5"/>
    <p:sldId id="257" r:id="rId6"/>
    <p:sldId id="258" r:id="rId7"/>
    <p:sldId id="262" r:id="rId8"/>
    <p:sldId id="263" r:id="rId9"/>
    <p:sldId id="264" r:id="rId10"/>
    <p:sldId id="265" r:id="rId11"/>
    <p:sldId id="266" r:id="rId12"/>
    <p:sldId id="267" r:id="rId13"/>
    <p:sldId id="268" r:id="rId14"/>
    <p:sldId id="270" r:id="rId15"/>
    <p:sldId id="269"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BDF2"/>
    <a:srgbClr val="969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p:scale>
          <a:sx n="60" d="100"/>
          <a:sy n="60" d="100"/>
        </p:scale>
        <p:origin x="908" y="140"/>
      </p:cViewPr>
      <p:guideLst/>
    </p:cSldViewPr>
  </p:slideViewPr>
  <p:notesTextViewPr>
    <p:cViewPr>
      <p:scale>
        <a:sx n="400" d="100"/>
        <a:sy n="4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69E8DE-08D5-40AB-9DEA-5921A4AFB842}" type="datetimeFigureOut">
              <a:rPr lang="en-US" smtClean="0"/>
              <a:t>3/11/2026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9243CE-D5C7-479F-A878-B51EC72294FE}" type="slidenum">
              <a:rPr lang="en-US" smtClean="0"/>
              <a:t>‹#›</a:t>
            </a:fld>
            <a:endParaRPr lang="en-US"/>
          </a:p>
        </p:txBody>
      </p:sp>
    </p:spTree>
    <p:extLst>
      <p:ext uri="{BB962C8B-B14F-4D97-AF65-F5344CB8AC3E}">
        <p14:creationId xmlns:p14="http://schemas.microsoft.com/office/powerpoint/2010/main" val="3589338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9243CE-D5C7-479F-A878-B51EC72294FE}" type="slidenum">
              <a:rPr lang="en-US" smtClean="0"/>
              <a:t>1</a:t>
            </a:fld>
            <a:endParaRPr lang="en-US"/>
          </a:p>
        </p:txBody>
      </p:sp>
    </p:spTree>
    <p:extLst>
      <p:ext uri="{BB962C8B-B14F-4D97-AF65-F5344CB8AC3E}">
        <p14:creationId xmlns:p14="http://schemas.microsoft.com/office/powerpoint/2010/main" val="2595026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813F-C4AF-97EC-EFFB-43DBB14A41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FE06F1-65F9-0B3D-4CC7-D9E5544346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41C668-FFF1-EB6D-314C-C248C2BFFA1C}"/>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5" name="Footer Placeholder 4">
            <a:extLst>
              <a:ext uri="{FF2B5EF4-FFF2-40B4-BE49-F238E27FC236}">
                <a16:creationId xmlns:a16="http://schemas.microsoft.com/office/drawing/2014/main" id="{850697FA-5A47-DB9E-E216-D34AA90E57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68788A-29ED-E82C-C436-725DB61E5FE9}"/>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1840064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7DA56-4D1E-A273-3579-4650A1CDB9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60B369-15DF-FC27-1DE8-B0F5AE8281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8E556B-E959-442D-4847-AB9707CA393C}"/>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5" name="Footer Placeholder 4">
            <a:extLst>
              <a:ext uri="{FF2B5EF4-FFF2-40B4-BE49-F238E27FC236}">
                <a16:creationId xmlns:a16="http://schemas.microsoft.com/office/drawing/2014/main" id="{C175505D-DEC1-FE2A-973F-EBC82A269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A95843-C676-2630-63DE-2AA59E3147A8}"/>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1340332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C6DB6-4F8C-8B4A-1D49-4524F5ADC0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E31EE2-E973-97BA-870A-36DEFE4B5E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8079B4-0C90-89BC-53AF-E55DDEC9B8B1}"/>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5" name="Footer Placeholder 4">
            <a:extLst>
              <a:ext uri="{FF2B5EF4-FFF2-40B4-BE49-F238E27FC236}">
                <a16:creationId xmlns:a16="http://schemas.microsoft.com/office/drawing/2014/main" id="{4F9D2DAE-43B6-A801-CAE0-6F73B700D3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5CF5BB-1C04-99C6-3955-64D094F00C9E}"/>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327259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92BE0-84FD-2D8C-1EE1-07EF9558E0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D52FB7-7C1F-17E6-4231-870284138B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4EEED6-CD51-FAB9-A26C-C4B73C7B54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D8493D-A1F1-0ADA-2EF6-609FE7D1F506}"/>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6" name="Footer Placeholder 5">
            <a:extLst>
              <a:ext uri="{FF2B5EF4-FFF2-40B4-BE49-F238E27FC236}">
                <a16:creationId xmlns:a16="http://schemas.microsoft.com/office/drawing/2014/main" id="{BF0E87D2-C1FB-CCFD-3594-7CB474055C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EBE0F-1AA5-D81B-FA91-A523FD46D77C}"/>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4171564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B3FBE-1A42-BDDA-CD88-8DB3FBBAFC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A94104-3A5E-E8F1-A247-48464ACB39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8313FE-2ADA-479D-51AB-7C4C543D7C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ADC754-AE4E-23B4-3D6F-BFDC5C47B5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1633FF-5250-50BA-0088-A85FC5BD80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6AAF53-BAAE-E5F0-00CE-A317434DFED0}"/>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8" name="Footer Placeholder 7">
            <a:extLst>
              <a:ext uri="{FF2B5EF4-FFF2-40B4-BE49-F238E27FC236}">
                <a16:creationId xmlns:a16="http://schemas.microsoft.com/office/drawing/2014/main" id="{2DFD7835-592B-27A0-677D-3A18B4436B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2A1945-AA32-7EA7-31F4-0A3FA47A59D4}"/>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1310604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E205-D44C-3D18-D0B6-1AE9C78CA9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46AB4E-3654-C1ED-F291-B6E019B89960}"/>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4" name="Footer Placeholder 3">
            <a:extLst>
              <a:ext uri="{FF2B5EF4-FFF2-40B4-BE49-F238E27FC236}">
                <a16:creationId xmlns:a16="http://schemas.microsoft.com/office/drawing/2014/main" id="{CBA4BA03-0474-BAC1-DC72-C9B7CF971C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002F9F-F682-4A71-A992-E80398DB8C08}"/>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3375296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9649B6-0830-766E-6255-BBA9914F64F0}"/>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3" name="Footer Placeholder 2">
            <a:extLst>
              <a:ext uri="{FF2B5EF4-FFF2-40B4-BE49-F238E27FC236}">
                <a16:creationId xmlns:a16="http://schemas.microsoft.com/office/drawing/2014/main" id="{BEF9F13C-06A8-10FB-50CC-8D4DDCBC51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989648-3635-328E-6C03-E9977024FA2A}"/>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2445116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A038-770A-4478-67D9-779FBBEC58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74794E-8113-D86C-C52F-976F4A4635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147386-B81E-423C-A560-BA19D1AB5C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BB4357-7317-964D-AC85-419AB1AA43A4}"/>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6" name="Footer Placeholder 5">
            <a:extLst>
              <a:ext uri="{FF2B5EF4-FFF2-40B4-BE49-F238E27FC236}">
                <a16:creationId xmlns:a16="http://schemas.microsoft.com/office/drawing/2014/main" id="{989CC4E7-E4A7-0777-3B2D-28F8D9E5D4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CAA24A-17D7-8EC1-B60A-A72B494947D4}"/>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1871492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C38B2-B399-F639-CF3B-C9442EFC37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21E433-1A95-E5C7-233D-C327244F1F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EF2CB7-539D-BF0A-994E-762DBBDFD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616C68-996F-8CD1-7157-A62583D8BCEF}"/>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6" name="Footer Placeholder 5">
            <a:extLst>
              <a:ext uri="{FF2B5EF4-FFF2-40B4-BE49-F238E27FC236}">
                <a16:creationId xmlns:a16="http://schemas.microsoft.com/office/drawing/2014/main" id="{FCF5B277-14F9-0CE5-DC77-9F4BBFA29A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6A2354-00EB-A4B4-DC99-0F7643EEB899}"/>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4082682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881FA-93A5-29CF-5A70-A4948FCFE7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83B98B-7A04-5C46-B1E0-6FF5F200E9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D234A0-25CD-D2D7-537D-8EDF2722F3A4}"/>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5" name="Footer Placeholder 4">
            <a:extLst>
              <a:ext uri="{FF2B5EF4-FFF2-40B4-BE49-F238E27FC236}">
                <a16:creationId xmlns:a16="http://schemas.microsoft.com/office/drawing/2014/main" id="{575110DB-EF16-3EC8-7C68-8AB967CDC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4E295-F0B9-CE50-278A-632A7CA1E3FC}"/>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1372889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4FF2C7-B9DA-0A0D-CB86-B899385CCE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32FE7A-6B35-2B9E-115E-D478A8E2E0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D59DD3-E039-C614-92AB-09354FEC6583}"/>
              </a:ext>
            </a:extLst>
          </p:cNvPr>
          <p:cNvSpPr>
            <a:spLocks noGrp="1"/>
          </p:cNvSpPr>
          <p:nvPr>
            <p:ph type="dt" sz="half" idx="10"/>
          </p:nvPr>
        </p:nvSpPr>
        <p:spPr/>
        <p:txBody>
          <a:bodyPr/>
          <a:lstStyle/>
          <a:p>
            <a:fld id="{B3744E17-FB85-4F5A-A0F9-9BDE9118C9E0}" type="datetimeFigureOut">
              <a:rPr lang="en-US" smtClean="0"/>
              <a:t>3/11/2026</a:t>
            </a:fld>
            <a:endParaRPr lang="en-US"/>
          </a:p>
        </p:txBody>
      </p:sp>
      <p:sp>
        <p:nvSpPr>
          <p:cNvPr id="5" name="Footer Placeholder 4">
            <a:extLst>
              <a:ext uri="{FF2B5EF4-FFF2-40B4-BE49-F238E27FC236}">
                <a16:creationId xmlns:a16="http://schemas.microsoft.com/office/drawing/2014/main" id="{AF56760E-2AAC-1699-FCE7-001B5C1E8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45054A-3D48-1F2B-7123-333260796700}"/>
              </a:ext>
            </a:extLst>
          </p:cNvPr>
          <p:cNvSpPr>
            <a:spLocks noGrp="1"/>
          </p:cNvSpPr>
          <p:nvPr>
            <p:ph type="sldNum" sz="quarter" idx="12"/>
          </p:nvPr>
        </p:nvSpPr>
        <p:spPr/>
        <p:txBody>
          <a:bodyPr/>
          <a:lstStyle/>
          <a:p>
            <a:fld id="{7DF763B3-B927-4EAA-9152-F406B420F53C}" type="slidenum">
              <a:rPr lang="en-US" smtClean="0"/>
              <a:t>‹#›</a:t>
            </a:fld>
            <a:endParaRPr lang="en-US"/>
          </a:p>
        </p:txBody>
      </p:sp>
    </p:spTree>
    <p:extLst>
      <p:ext uri="{BB962C8B-B14F-4D97-AF65-F5344CB8AC3E}">
        <p14:creationId xmlns:p14="http://schemas.microsoft.com/office/powerpoint/2010/main" val="2578319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A58122-9821-9D05-0843-2C103289D5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2977AA-7C1C-425F-92EA-B5ACFBA970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2332B2-08F7-512E-6C6F-5512501F3D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3744E17-FB85-4F5A-A0F9-9BDE9118C9E0}" type="datetimeFigureOut">
              <a:rPr lang="en-US" smtClean="0"/>
              <a:t>3/11/2026</a:t>
            </a:fld>
            <a:endParaRPr lang="en-US"/>
          </a:p>
        </p:txBody>
      </p:sp>
      <p:sp>
        <p:nvSpPr>
          <p:cNvPr id="5" name="Footer Placeholder 4">
            <a:extLst>
              <a:ext uri="{FF2B5EF4-FFF2-40B4-BE49-F238E27FC236}">
                <a16:creationId xmlns:a16="http://schemas.microsoft.com/office/drawing/2014/main" id="{F8C25BCC-EDD8-ACDD-794D-ADE9B93A33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ABF3ABB-0D0A-4251-0D53-87A4DF37A4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F763B3-B927-4EAA-9152-F406B420F53C}" type="slidenum">
              <a:rPr lang="en-US" smtClean="0"/>
              <a:t>‹#›</a:t>
            </a:fld>
            <a:endParaRPr lang="en-US"/>
          </a:p>
        </p:txBody>
      </p:sp>
    </p:spTree>
    <p:extLst>
      <p:ext uri="{BB962C8B-B14F-4D97-AF65-F5344CB8AC3E}">
        <p14:creationId xmlns:p14="http://schemas.microsoft.com/office/powerpoint/2010/main" val="2928951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ECF91-E0AA-8CFB-399C-6017FB3EB8FD}"/>
              </a:ext>
            </a:extLst>
          </p:cNvPr>
          <p:cNvSpPr>
            <a:spLocks noGrp="1"/>
          </p:cNvSpPr>
          <p:nvPr>
            <p:ph type="ctrTitle"/>
          </p:nvPr>
        </p:nvSpPr>
        <p:spPr>
          <a:xfrm>
            <a:off x="1524000" y="1122364"/>
            <a:ext cx="9144000" cy="1655762"/>
          </a:xfrm>
        </p:spPr>
        <p:txBody>
          <a:bodyPr>
            <a:normAutofit fontScale="90000"/>
          </a:bodyPr>
          <a:lstStyle/>
          <a:p>
            <a:br>
              <a:rPr lang="en-US" sz="4000" b="1" dirty="0"/>
            </a:br>
            <a:r>
              <a:rPr lang="en-US" sz="5300" b="1" dirty="0"/>
              <a:t>Business Insights from Sales Data</a:t>
            </a:r>
            <a:br>
              <a:rPr lang="en-US" sz="4000" b="1" dirty="0"/>
            </a:br>
            <a:r>
              <a:rPr lang="en-US" sz="3600" b="1" dirty="0"/>
              <a:t>End-to-End Sales Data Analysis </a:t>
            </a:r>
            <a:r>
              <a:rPr lang="en-US" sz="4000" b="1" dirty="0">
                <a:solidFill>
                  <a:schemeClr val="accent4">
                    <a:lumMod val="75000"/>
                  </a:schemeClr>
                </a:solidFill>
              </a:rPr>
              <a:t>using</a:t>
            </a:r>
            <a:br>
              <a:rPr lang="en-US" sz="2200" b="1" dirty="0"/>
            </a:br>
            <a:endParaRPr lang="en-US" sz="2200" b="1" dirty="0"/>
          </a:p>
        </p:txBody>
      </p:sp>
      <p:pic>
        <p:nvPicPr>
          <p:cNvPr id="7" name="Picture 6">
            <a:extLst>
              <a:ext uri="{FF2B5EF4-FFF2-40B4-BE49-F238E27FC236}">
                <a16:creationId xmlns:a16="http://schemas.microsoft.com/office/drawing/2014/main" id="{D071C775-B7F2-2410-EA51-E0690383F9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162" y="2905278"/>
            <a:ext cx="1469918" cy="1731776"/>
          </a:xfrm>
          <a:prstGeom prst="rect">
            <a:avLst/>
          </a:prstGeom>
        </p:spPr>
      </p:pic>
      <p:cxnSp>
        <p:nvCxnSpPr>
          <p:cNvPr id="9" name="Straight Arrow Connector 8">
            <a:extLst>
              <a:ext uri="{FF2B5EF4-FFF2-40B4-BE49-F238E27FC236}">
                <a16:creationId xmlns:a16="http://schemas.microsoft.com/office/drawing/2014/main" id="{0327FE2E-34FE-787F-05C9-C8811A0B55F6}"/>
              </a:ext>
            </a:extLst>
          </p:cNvPr>
          <p:cNvCxnSpPr>
            <a:cxnSpLocks/>
          </p:cNvCxnSpPr>
          <p:nvPr/>
        </p:nvCxnSpPr>
        <p:spPr>
          <a:xfrm>
            <a:off x="3817087" y="3713716"/>
            <a:ext cx="829341" cy="0"/>
          </a:xfrm>
          <a:prstGeom prst="straightConnector1">
            <a:avLst/>
          </a:prstGeom>
          <a:ln w="44450">
            <a:tailEnd type="triangle"/>
          </a:ln>
        </p:spPr>
        <p:style>
          <a:lnRef idx="2">
            <a:schemeClr val="dk1"/>
          </a:lnRef>
          <a:fillRef idx="0">
            <a:schemeClr val="dk1"/>
          </a:fillRef>
          <a:effectRef idx="1">
            <a:schemeClr val="dk1"/>
          </a:effectRef>
          <a:fontRef idx="minor">
            <a:schemeClr val="tx1"/>
          </a:fontRef>
        </p:style>
      </p:cxnSp>
      <p:pic>
        <p:nvPicPr>
          <p:cNvPr id="14" name="Picture 13">
            <a:extLst>
              <a:ext uri="{FF2B5EF4-FFF2-40B4-BE49-F238E27FC236}">
                <a16:creationId xmlns:a16="http://schemas.microsoft.com/office/drawing/2014/main" id="{28569CB7-A9C1-9C6F-3E78-932F94D832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7025" y="3400794"/>
            <a:ext cx="2088838" cy="625843"/>
          </a:xfrm>
          <a:prstGeom prst="rect">
            <a:avLst/>
          </a:prstGeom>
        </p:spPr>
      </p:pic>
      <p:cxnSp>
        <p:nvCxnSpPr>
          <p:cNvPr id="15" name="Straight Arrow Connector 14">
            <a:extLst>
              <a:ext uri="{FF2B5EF4-FFF2-40B4-BE49-F238E27FC236}">
                <a16:creationId xmlns:a16="http://schemas.microsoft.com/office/drawing/2014/main" id="{5162D097-A39D-E18A-42FF-0C9DF5301F80}"/>
              </a:ext>
            </a:extLst>
          </p:cNvPr>
          <p:cNvCxnSpPr>
            <a:cxnSpLocks/>
          </p:cNvCxnSpPr>
          <p:nvPr/>
        </p:nvCxnSpPr>
        <p:spPr>
          <a:xfrm>
            <a:off x="6691422" y="3733159"/>
            <a:ext cx="829341" cy="0"/>
          </a:xfrm>
          <a:prstGeom prst="straightConnector1">
            <a:avLst/>
          </a:prstGeom>
          <a:ln w="44450">
            <a:tailEnd type="triangle"/>
          </a:ln>
        </p:spPr>
        <p:style>
          <a:lnRef idx="2">
            <a:schemeClr val="dk1"/>
          </a:lnRef>
          <a:fillRef idx="0">
            <a:schemeClr val="dk1"/>
          </a:fillRef>
          <a:effectRef idx="1">
            <a:schemeClr val="dk1"/>
          </a:effectRef>
          <a:fontRef idx="minor">
            <a:schemeClr val="tx1"/>
          </a:fontRef>
        </p:style>
      </p:cxnSp>
      <p:pic>
        <p:nvPicPr>
          <p:cNvPr id="17" name="Picture 16">
            <a:extLst>
              <a:ext uri="{FF2B5EF4-FFF2-40B4-BE49-F238E27FC236}">
                <a16:creationId xmlns:a16="http://schemas.microsoft.com/office/drawing/2014/main" id="{F7BFB5C9-F5FE-6418-3A83-446FF73D92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0053" y="2905278"/>
            <a:ext cx="1630258" cy="1655763"/>
          </a:xfrm>
          <a:prstGeom prst="rect">
            <a:avLst/>
          </a:prstGeom>
        </p:spPr>
      </p:pic>
      <p:sp>
        <p:nvSpPr>
          <p:cNvPr id="18" name="TextBox 17">
            <a:extLst>
              <a:ext uri="{FF2B5EF4-FFF2-40B4-BE49-F238E27FC236}">
                <a16:creationId xmlns:a16="http://schemas.microsoft.com/office/drawing/2014/main" id="{83C0A2BF-1163-2F9A-48C9-4CCF0FB700EB}"/>
              </a:ext>
            </a:extLst>
          </p:cNvPr>
          <p:cNvSpPr txBox="1"/>
          <p:nvPr/>
        </p:nvSpPr>
        <p:spPr>
          <a:xfrm>
            <a:off x="2159162" y="4933507"/>
            <a:ext cx="1657925" cy="338554"/>
          </a:xfrm>
          <a:prstGeom prst="rect">
            <a:avLst/>
          </a:prstGeom>
          <a:noFill/>
        </p:spPr>
        <p:txBody>
          <a:bodyPr wrap="square" rtlCol="0">
            <a:spAutoFit/>
          </a:bodyPr>
          <a:lstStyle/>
          <a:p>
            <a:pPr algn="ctr"/>
            <a:r>
              <a:rPr lang="en-US" sz="1600" dirty="0">
                <a:effectLst>
                  <a:outerShdw blurRad="38100" dist="38100" dir="2700000" algn="tl">
                    <a:srgbClr val="000000">
                      <a:alpha val="43137"/>
                    </a:srgbClr>
                  </a:outerShdw>
                </a:effectLst>
              </a:rPr>
              <a:t>Data Cleaning</a:t>
            </a:r>
          </a:p>
        </p:txBody>
      </p:sp>
      <p:sp>
        <p:nvSpPr>
          <p:cNvPr id="19" name="TextBox 18">
            <a:extLst>
              <a:ext uri="{FF2B5EF4-FFF2-40B4-BE49-F238E27FC236}">
                <a16:creationId xmlns:a16="http://schemas.microsoft.com/office/drawing/2014/main" id="{513DCD12-DA21-0A25-91C7-7E1DB7C126C6}"/>
              </a:ext>
            </a:extLst>
          </p:cNvPr>
          <p:cNvSpPr txBox="1"/>
          <p:nvPr/>
        </p:nvSpPr>
        <p:spPr>
          <a:xfrm>
            <a:off x="4895929" y="4933507"/>
            <a:ext cx="1657926" cy="338554"/>
          </a:xfrm>
          <a:prstGeom prst="rect">
            <a:avLst/>
          </a:prstGeom>
          <a:noFill/>
        </p:spPr>
        <p:txBody>
          <a:bodyPr wrap="square" rtlCol="0">
            <a:spAutoFit/>
          </a:bodyPr>
          <a:lstStyle/>
          <a:p>
            <a:pPr algn="ctr"/>
            <a:r>
              <a:rPr lang="en-US" sz="1600" dirty="0">
                <a:effectLst>
                  <a:outerShdw blurRad="38100" dist="38100" dir="2700000" algn="tl">
                    <a:srgbClr val="000000">
                      <a:alpha val="43137"/>
                    </a:srgbClr>
                  </a:outerShdw>
                </a:effectLst>
              </a:rPr>
              <a:t>Data Processing</a:t>
            </a:r>
          </a:p>
        </p:txBody>
      </p:sp>
      <p:sp>
        <p:nvSpPr>
          <p:cNvPr id="20" name="TextBox 19">
            <a:extLst>
              <a:ext uri="{FF2B5EF4-FFF2-40B4-BE49-F238E27FC236}">
                <a16:creationId xmlns:a16="http://schemas.microsoft.com/office/drawing/2014/main" id="{09A96A0A-33FA-FAD7-0E71-3938F2D35808}"/>
              </a:ext>
            </a:extLst>
          </p:cNvPr>
          <p:cNvSpPr txBox="1"/>
          <p:nvPr/>
        </p:nvSpPr>
        <p:spPr>
          <a:xfrm>
            <a:off x="7737025" y="4805640"/>
            <a:ext cx="2088838" cy="615553"/>
          </a:xfrm>
          <a:prstGeom prst="rect">
            <a:avLst/>
          </a:prstGeom>
          <a:noFill/>
        </p:spPr>
        <p:txBody>
          <a:bodyPr wrap="square" rtlCol="0">
            <a:spAutoFit/>
          </a:bodyPr>
          <a:lstStyle/>
          <a:p>
            <a:pPr algn="ctr"/>
            <a:r>
              <a:rPr lang="en-US" dirty="0"/>
              <a:t> </a:t>
            </a:r>
            <a:r>
              <a:rPr lang="en-US" sz="1600" dirty="0">
                <a:effectLst>
                  <a:outerShdw blurRad="38100" dist="38100" dir="2700000" algn="tl">
                    <a:srgbClr val="000000">
                      <a:alpha val="43137"/>
                    </a:srgbClr>
                  </a:outerShdw>
                </a:effectLst>
              </a:rPr>
              <a:t>Data Modeling ,                       Visualization</a:t>
            </a:r>
          </a:p>
        </p:txBody>
      </p:sp>
      <p:sp>
        <p:nvSpPr>
          <p:cNvPr id="4" name="Rectangle: Rounded Corners 3">
            <a:extLst>
              <a:ext uri="{FF2B5EF4-FFF2-40B4-BE49-F238E27FC236}">
                <a16:creationId xmlns:a16="http://schemas.microsoft.com/office/drawing/2014/main" id="{A7F42E52-CE59-AA6F-A163-2B7913F2F272}"/>
              </a:ext>
            </a:extLst>
          </p:cNvPr>
          <p:cNvSpPr/>
          <p:nvPr/>
        </p:nvSpPr>
        <p:spPr>
          <a:xfrm>
            <a:off x="0" y="0"/>
            <a:ext cx="12192000" cy="6858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95B2BFB-5E39-547B-481A-44D7ADC0CC7C}"/>
              </a:ext>
            </a:extLst>
          </p:cNvPr>
          <p:cNvSpPr/>
          <p:nvPr/>
        </p:nvSpPr>
        <p:spPr>
          <a:xfrm>
            <a:off x="112643" y="109331"/>
            <a:ext cx="11966713" cy="667909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7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9E510D-3CE4-CEAC-DE04-5289777648BD}"/>
              </a:ext>
            </a:extLst>
          </p:cNvPr>
          <p:cNvSpPr txBox="1"/>
          <p:nvPr/>
        </p:nvSpPr>
        <p:spPr>
          <a:xfrm>
            <a:off x="112643" y="447260"/>
            <a:ext cx="11966713" cy="523220"/>
          </a:xfrm>
          <a:prstGeom prst="rect">
            <a:avLst/>
          </a:prstGeom>
          <a:solidFill>
            <a:srgbClr val="9699D9"/>
          </a:solidFill>
        </p:spPr>
        <p:txBody>
          <a:bodyPr wrap="square" rtlCol="0">
            <a:spAutoFit/>
          </a:bodyPr>
          <a:lstStyle/>
          <a:p>
            <a:r>
              <a:rPr lang="en-US" sz="2800" b="1" dirty="0"/>
              <a:t>Step</a:t>
            </a:r>
            <a:r>
              <a:rPr lang="en-US" sz="2800" b="1" dirty="0">
                <a:latin typeface="Agency FB" panose="020B0503020202020204" pitchFamily="34" charset="0"/>
              </a:rPr>
              <a:t>1</a:t>
            </a:r>
            <a:r>
              <a:rPr lang="en-US" sz="2800" b="1" dirty="0"/>
              <a:t> : Business Questions </a:t>
            </a:r>
          </a:p>
        </p:txBody>
      </p:sp>
      <p:sp>
        <p:nvSpPr>
          <p:cNvPr id="3" name="Rectangle 2">
            <a:extLst>
              <a:ext uri="{FF2B5EF4-FFF2-40B4-BE49-F238E27FC236}">
                <a16:creationId xmlns:a16="http://schemas.microsoft.com/office/drawing/2014/main" id="{09B4CB37-8C82-7D3B-A182-3C0FC5A54C4A}"/>
              </a:ext>
            </a:extLst>
          </p:cNvPr>
          <p:cNvSpPr/>
          <p:nvPr/>
        </p:nvSpPr>
        <p:spPr>
          <a:xfrm>
            <a:off x="112643" y="1103243"/>
            <a:ext cx="11966713" cy="568518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8FAC077-3C94-8E04-083C-3C390C8AE7D8}"/>
              </a:ext>
            </a:extLst>
          </p:cNvPr>
          <p:cNvSpPr txBox="1"/>
          <p:nvPr/>
        </p:nvSpPr>
        <p:spPr>
          <a:xfrm>
            <a:off x="241851" y="1292087"/>
            <a:ext cx="11708296" cy="5570756"/>
          </a:xfrm>
          <a:prstGeom prst="rect">
            <a:avLst/>
          </a:prstGeom>
          <a:noFill/>
        </p:spPr>
        <p:txBody>
          <a:bodyPr wrap="square" rtlCol="0">
            <a:spAutoFit/>
          </a:bodyPr>
          <a:lstStyle/>
          <a:p>
            <a:pPr marL="285750" indent="-285750">
              <a:buSzPct val="135000"/>
              <a:buFont typeface="Arial" panose="020B0604020202020204" pitchFamily="34" charset="0"/>
              <a:buChar char="•"/>
            </a:pPr>
            <a:r>
              <a:rPr lang="en-US" sz="2800" dirty="0"/>
              <a:t>What is the total sales revenue before and after tax?</a:t>
            </a:r>
            <a:endParaRPr lang="ar-EG" sz="2800" dirty="0"/>
          </a:p>
          <a:p>
            <a:pPr marL="285750" indent="-285750">
              <a:buSzPct val="135000"/>
              <a:buFont typeface="Arial" panose="020B0604020202020204" pitchFamily="34" charset="0"/>
              <a:buChar char="•"/>
            </a:pPr>
            <a:r>
              <a:rPr lang="en-US" sz="2800" dirty="0"/>
              <a:t>Which package types generate the highest sales and quantity sold?</a:t>
            </a:r>
          </a:p>
          <a:p>
            <a:pPr marL="285750" indent="-285750">
              <a:buSzPct val="135000"/>
              <a:buFont typeface="Arial" panose="020B0604020202020204" pitchFamily="34" charset="0"/>
              <a:buChar char="•"/>
            </a:pPr>
            <a:r>
              <a:rPr lang="en-US" sz="2800" dirty="0"/>
              <a:t>Which customer locations generate the highest sales, orders, and customer count?</a:t>
            </a:r>
          </a:p>
          <a:p>
            <a:pPr marL="285750" indent="-285750">
              <a:buSzPct val="135000"/>
              <a:buFont typeface="Arial" panose="020B0604020202020204" pitchFamily="34" charset="0"/>
              <a:buChar char="•"/>
            </a:pPr>
            <a:r>
              <a:rPr lang="en-US" sz="2800" dirty="0"/>
              <a:t>How has total sales changed year over year?</a:t>
            </a:r>
            <a:endParaRPr lang="ar-EG" sz="2800" dirty="0"/>
          </a:p>
          <a:p>
            <a:pPr marL="285750" indent="-285750">
              <a:buSzPct val="135000"/>
              <a:buFont typeface="Arial" panose="020B0604020202020204" pitchFamily="34" charset="0"/>
              <a:buChar char="•"/>
            </a:pPr>
            <a:r>
              <a:rPr lang="en-US" sz="2800" dirty="0"/>
              <a:t>Which states generate the highest sales and customer concentration?</a:t>
            </a:r>
          </a:p>
          <a:p>
            <a:pPr marL="285750" indent="-285750">
              <a:buSzPct val="135000"/>
              <a:buFont typeface="Arial" panose="020B0604020202020204" pitchFamily="34" charset="0"/>
              <a:buChar char="•"/>
            </a:pPr>
            <a:r>
              <a:rPr lang="en-US" sz="2800" dirty="0"/>
              <a:t>How do sales and order volumes differ between salespersons and non-sales employees?</a:t>
            </a:r>
          </a:p>
          <a:p>
            <a:pPr marL="285750" indent="-285750">
              <a:buSzPct val="135000"/>
              <a:buFont typeface="Arial" panose="020B0604020202020204" pitchFamily="34" charset="0"/>
              <a:buChar char="•"/>
            </a:pPr>
            <a:r>
              <a:rPr lang="en-US" sz="2800" dirty="0"/>
              <a:t>Which are the top 5 customer locations in terms of total transactions from 2013 to 2016, and how has their activity trended over these years?</a:t>
            </a:r>
          </a:p>
          <a:p>
            <a:pPr marL="285750" indent="-285750">
              <a:buSzPct val="135000"/>
              <a:buFont typeface="Arial" panose="020B0604020202020204" pitchFamily="34" charset="0"/>
              <a:buChar char="•"/>
            </a:pPr>
            <a:r>
              <a:rPr lang="en-US" sz="2800" dirty="0"/>
              <a:t>How are customers distributed across different package types in terms of number of unique customers?</a:t>
            </a:r>
          </a:p>
          <a:p>
            <a:pPr>
              <a:buSzPct val="135000"/>
            </a:pPr>
            <a:endParaRPr lang="en-US" sz="2000" dirty="0"/>
          </a:p>
        </p:txBody>
      </p:sp>
    </p:spTree>
    <p:extLst>
      <p:ext uri="{BB962C8B-B14F-4D97-AF65-F5344CB8AC3E}">
        <p14:creationId xmlns:p14="http://schemas.microsoft.com/office/powerpoint/2010/main" val="3533956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45A6DC-5D60-F5D9-587F-5883ED004D7C}"/>
              </a:ext>
            </a:extLst>
          </p:cNvPr>
          <p:cNvSpPr txBox="1"/>
          <p:nvPr/>
        </p:nvSpPr>
        <p:spPr>
          <a:xfrm>
            <a:off x="112643" y="447260"/>
            <a:ext cx="11966713" cy="523220"/>
          </a:xfrm>
          <a:prstGeom prst="rect">
            <a:avLst/>
          </a:prstGeom>
          <a:solidFill>
            <a:srgbClr val="9699D9"/>
          </a:solidFill>
        </p:spPr>
        <p:txBody>
          <a:bodyPr wrap="square" rtlCol="0">
            <a:spAutoFit/>
          </a:bodyPr>
          <a:lstStyle/>
          <a:p>
            <a:r>
              <a:rPr lang="en-US" sz="2800" b="1" dirty="0"/>
              <a:t>Step</a:t>
            </a:r>
            <a:r>
              <a:rPr lang="ar-EG" sz="2800" b="1" dirty="0">
                <a:latin typeface="Agency FB" panose="020B0503020202020204" pitchFamily="34" charset="0"/>
              </a:rPr>
              <a:t>2</a:t>
            </a:r>
            <a:r>
              <a:rPr lang="en-US" sz="2800" b="1" dirty="0"/>
              <a:t> : General Dataset Overview</a:t>
            </a:r>
          </a:p>
        </p:txBody>
      </p:sp>
      <p:sp>
        <p:nvSpPr>
          <p:cNvPr id="3" name="Rectangle 2">
            <a:extLst>
              <a:ext uri="{FF2B5EF4-FFF2-40B4-BE49-F238E27FC236}">
                <a16:creationId xmlns:a16="http://schemas.microsoft.com/office/drawing/2014/main" id="{3390A3FA-4F8E-C38A-62F1-60DFED14F809}"/>
              </a:ext>
            </a:extLst>
          </p:cNvPr>
          <p:cNvSpPr/>
          <p:nvPr/>
        </p:nvSpPr>
        <p:spPr>
          <a:xfrm>
            <a:off x="112643" y="1103243"/>
            <a:ext cx="11966713" cy="568518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ECE9818-F487-B2E0-5628-B257C8D94EAF}"/>
              </a:ext>
            </a:extLst>
          </p:cNvPr>
          <p:cNvSpPr txBox="1"/>
          <p:nvPr/>
        </p:nvSpPr>
        <p:spPr>
          <a:xfrm>
            <a:off x="188843" y="1172817"/>
            <a:ext cx="11738114" cy="830997"/>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This section provides a general view of the dataset structure and key attributes used in the analysis</a:t>
            </a:r>
            <a:r>
              <a:rPr lang="en-US" sz="2400" dirty="0"/>
              <a:t>.</a:t>
            </a:r>
          </a:p>
        </p:txBody>
      </p:sp>
      <p:sp>
        <p:nvSpPr>
          <p:cNvPr id="5" name="Rectangle 4">
            <a:extLst>
              <a:ext uri="{FF2B5EF4-FFF2-40B4-BE49-F238E27FC236}">
                <a16:creationId xmlns:a16="http://schemas.microsoft.com/office/drawing/2014/main" id="{79A05880-CB1F-59F3-975F-99E40C6F6322}"/>
              </a:ext>
            </a:extLst>
          </p:cNvPr>
          <p:cNvSpPr/>
          <p:nvPr/>
        </p:nvSpPr>
        <p:spPr>
          <a:xfrm>
            <a:off x="268357" y="2305878"/>
            <a:ext cx="2266121" cy="437321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ectangle 6">
            <a:extLst>
              <a:ext uri="{FF2B5EF4-FFF2-40B4-BE49-F238E27FC236}">
                <a16:creationId xmlns:a16="http://schemas.microsoft.com/office/drawing/2014/main" id="{485BEA23-2A69-35AD-2694-7F9A6749DA4C}"/>
              </a:ext>
            </a:extLst>
          </p:cNvPr>
          <p:cNvSpPr/>
          <p:nvPr/>
        </p:nvSpPr>
        <p:spPr>
          <a:xfrm>
            <a:off x="8176591" y="2305875"/>
            <a:ext cx="3064565" cy="195801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2816CEE-CC54-81F5-D8E4-2A275BC3317E}"/>
              </a:ext>
            </a:extLst>
          </p:cNvPr>
          <p:cNvSpPr/>
          <p:nvPr/>
        </p:nvSpPr>
        <p:spPr>
          <a:xfrm>
            <a:off x="2902226" y="2310846"/>
            <a:ext cx="2266121" cy="437321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CFA7FB0-4BC1-6AA8-80CB-F62BA4AAE1CF}"/>
              </a:ext>
            </a:extLst>
          </p:cNvPr>
          <p:cNvSpPr/>
          <p:nvPr/>
        </p:nvSpPr>
        <p:spPr>
          <a:xfrm>
            <a:off x="5393635" y="2305878"/>
            <a:ext cx="2266121" cy="437321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3E6AD7E-4330-0C36-E07C-5113A22E7C19}"/>
              </a:ext>
            </a:extLst>
          </p:cNvPr>
          <p:cNvSpPr/>
          <p:nvPr/>
        </p:nvSpPr>
        <p:spPr>
          <a:xfrm>
            <a:off x="8176591" y="4492487"/>
            <a:ext cx="3064565" cy="218660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B85CD177-A566-AE77-93C8-FA21ECC862FF}"/>
              </a:ext>
            </a:extLst>
          </p:cNvPr>
          <p:cNvSpPr/>
          <p:nvPr/>
        </p:nvSpPr>
        <p:spPr>
          <a:xfrm>
            <a:off x="382657" y="2420178"/>
            <a:ext cx="2030895" cy="41446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565FC8D3-A88D-6729-CC82-5213C1F81EE7}"/>
              </a:ext>
            </a:extLst>
          </p:cNvPr>
          <p:cNvSpPr/>
          <p:nvPr/>
        </p:nvSpPr>
        <p:spPr>
          <a:xfrm>
            <a:off x="3023152" y="2420178"/>
            <a:ext cx="2030895" cy="41446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SzPct val="135000"/>
              <a:buFont typeface="Arial" panose="020B0604020202020204" pitchFamily="34" charset="0"/>
              <a:buChar char="•"/>
            </a:pPr>
            <a:endParaRPr lang="en-US" dirty="0"/>
          </a:p>
        </p:txBody>
      </p:sp>
      <p:sp>
        <p:nvSpPr>
          <p:cNvPr id="14" name="Rectangle: Rounded Corners 13">
            <a:extLst>
              <a:ext uri="{FF2B5EF4-FFF2-40B4-BE49-F238E27FC236}">
                <a16:creationId xmlns:a16="http://schemas.microsoft.com/office/drawing/2014/main" id="{A3132575-8C4A-B8FC-34C2-835D79159381}"/>
              </a:ext>
            </a:extLst>
          </p:cNvPr>
          <p:cNvSpPr/>
          <p:nvPr/>
        </p:nvSpPr>
        <p:spPr>
          <a:xfrm>
            <a:off x="5511247" y="2420177"/>
            <a:ext cx="2030895" cy="414461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761362AF-ACFD-B20B-12FF-2AC739C58149}"/>
              </a:ext>
            </a:extLst>
          </p:cNvPr>
          <p:cNvSpPr/>
          <p:nvPr/>
        </p:nvSpPr>
        <p:spPr>
          <a:xfrm>
            <a:off x="8279296" y="2363026"/>
            <a:ext cx="2872408" cy="184371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Rounded Corners 15">
            <a:extLst>
              <a:ext uri="{FF2B5EF4-FFF2-40B4-BE49-F238E27FC236}">
                <a16:creationId xmlns:a16="http://schemas.microsoft.com/office/drawing/2014/main" id="{843A2090-7B8E-2FC1-D865-64C81A084D09}"/>
              </a:ext>
            </a:extLst>
          </p:cNvPr>
          <p:cNvSpPr/>
          <p:nvPr/>
        </p:nvSpPr>
        <p:spPr>
          <a:xfrm>
            <a:off x="8279296" y="4565948"/>
            <a:ext cx="2872408" cy="199884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BB09A18A-3406-C7A2-7984-882AF43D9D4E}"/>
              </a:ext>
            </a:extLst>
          </p:cNvPr>
          <p:cNvSpPr txBox="1"/>
          <p:nvPr/>
        </p:nvSpPr>
        <p:spPr>
          <a:xfrm>
            <a:off x="5536094" y="2703443"/>
            <a:ext cx="2006047" cy="2400657"/>
          </a:xfrm>
          <a:prstGeom prst="rect">
            <a:avLst/>
          </a:prstGeom>
          <a:noFill/>
        </p:spPr>
        <p:txBody>
          <a:bodyPr wrap="square" rtlCol="0">
            <a:spAutoFit/>
          </a:bodyPr>
          <a:lstStyle/>
          <a:p>
            <a:r>
              <a:rPr lang="en-US" sz="2000" b="1" dirty="0" err="1">
                <a:effectLst>
                  <a:outerShdw blurRad="38100" dist="38100" dir="2700000" algn="tl">
                    <a:srgbClr val="000000">
                      <a:alpha val="43137"/>
                    </a:srgbClr>
                  </a:outerShdw>
                </a:effectLst>
              </a:rPr>
              <a:t>Dim_City</a:t>
            </a:r>
            <a:endParaRPr lang="en-US" b="1" dirty="0">
              <a:effectLst>
                <a:outerShdw blurRad="38100" dist="38100" dir="2700000" algn="tl">
                  <a:srgbClr val="000000">
                    <a:alpha val="43137"/>
                  </a:srgbClr>
                </a:outerShdw>
              </a:effectLst>
            </a:endParaRPr>
          </a:p>
          <a:p>
            <a:pPr marL="285750" indent="-285750">
              <a:buSzPct val="135000"/>
              <a:buFont typeface="Arial" panose="020B0604020202020204" pitchFamily="34" charset="0"/>
              <a:buChar char="•"/>
            </a:pPr>
            <a:r>
              <a:rPr lang="en-US" sz="1600" dirty="0" err="1"/>
              <a:t>CityID</a:t>
            </a:r>
            <a:r>
              <a:rPr lang="en-US" sz="1600" dirty="0"/>
              <a:t> (PK)</a:t>
            </a:r>
          </a:p>
          <a:p>
            <a:pPr marL="285750" indent="-285750">
              <a:buSzPct val="135000"/>
              <a:buFont typeface="Arial" panose="020B0604020202020204" pitchFamily="34" charset="0"/>
              <a:buChar char="•"/>
            </a:pPr>
            <a:r>
              <a:rPr lang="en-US" sz="1600" dirty="0"/>
              <a:t>City</a:t>
            </a:r>
          </a:p>
          <a:p>
            <a:pPr marL="285750" indent="-285750">
              <a:buSzPct val="135000"/>
              <a:buFont typeface="Arial" panose="020B0604020202020204" pitchFamily="34" charset="0"/>
              <a:buChar char="•"/>
            </a:pPr>
            <a:r>
              <a:rPr lang="en-US" sz="1600" dirty="0" err="1"/>
              <a:t>State_Province</a:t>
            </a:r>
            <a:endParaRPr lang="en-US" sz="1600" dirty="0"/>
          </a:p>
          <a:p>
            <a:pPr marL="285750" indent="-285750">
              <a:buSzPct val="135000"/>
              <a:buFont typeface="Arial" panose="020B0604020202020204" pitchFamily="34" charset="0"/>
              <a:buChar char="•"/>
            </a:pPr>
            <a:r>
              <a:rPr lang="en-US" sz="1600" dirty="0"/>
              <a:t>Country</a:t>
            </a:r>
          </a:p>
          <a:p>
            <a:pPr marL="285750" indent="-285750">
              <a:buSzPct val="135000"/>
              <a:buFont typeface="Arial" panose="020B0604020202020204" pitchFamily="34" charset="0"/>
              <a:buChar char="•"/>
            </a:pPr>
            <a:r>
              <a:rPr lang="en-US" sz="1600" dirty="0" err="1"/>
              <a:t>Sales_Territory</a:t>
            </a:r>
            <a:endParaRPr lang="en-US" sz="1600" dirty="0"/>
          </a:p>
          <a:p>
            <a:pPr marL="285750" indent="-285750">
              <a:buSzPct val="135000"/>
              <a:buFont typeface="Arial" panose="020B0604020202020204" pitchFamily="34" charset="0"/>
              <a:buChar char="•"/>
            </a:pPr>
            <a:r>
              <a:rPr lang="en-US" sz="1600" dirty="0" err="1"/>
              <a:t>Latest_Recorded_Population</a:t>
            </a:r>
            <a:endParaRPr lang="en-US" sz="1600" dirty="0"/>
          </a:p>
          <a:p>
            <a:endParaRPr lang="en-US" dirty="0"/>
          </a:p>
        </p:txBody>
      </p:sp>
      <p:sp>
        <p:nvSpPr>
          <p:cNvPr id="19" name="TextBox 18">
            <a:extLst>
              <a:ext uri="{FF2B5EF4-FFF2-40B4-BE49-F238E27FC236}">
                <a16:creationId xmlns:a16="http://schemas.microsoft.com/office/drawing/2014/main" id="{7D7E5984-C81E-2F66-60ED-0C1F0D09533F}"/>
              </a:ext>
            </a:extLst>
          </p:cNvPr>
          <p:cNvSpPr txBox="1"/>
          <p:nvPr/>
        </p:nvSpPr>
        <p:spPr>
          <a:xfrm>
            <a:off x="382657" y="2703443"/>
            <a:ext cx="2002734" cy="4093428"/>
          </a:xfrm>
          <a:prstGeom prst="rect">
            <a:avLst/>
          </a:prstGeom>
          <a:noFill/>
        </p:spPr>
        <p:txBody>
          <a:bodyPr wrap="square" rtlCol="0">
            <a:spAutoFit/>
          </a:bodyPr>
          <a:lstStyle/>
          <a:p>
            <a:r>
              <a:rPr lang="en-US" sz="2000" b="1" dirty="0" err="1">
                <a:effectLst>
                  <a:outerShdw blurRad="38100" dist="38100" dir="2700000" algn="tl">
                    <a:srgbClr val="000000">
                      <a:alpha val="43137"/>
                    </a:srgbClr>
                  </a:outerShdw>
                </a:effectLst>
              </a:rPr>
              <a:t>Fact_Sales</a:t>
            </a:r>
            <a:endParaRPr lang="en-US" sz="2000" b="1" dirty="0">
              <a:effectLst>
                <a:outerShdw blurRad="38100" dist="38100" dir="2700000" algn="tl">
                  <a:srgbClr val="000000">
                    <a:alpha val="43137"/>
                  </a:srgbClr>
                </a:outerShdw>
              </a:effectLst>
            </a:endParaRPr>
          </a:p>
          <a:p>
            <a:pPr marL="285750" indent="-285750">
              <a:buSzPct val="135000"/>
              <a:buFont typeface="Arial" panose="020B0604020202020204" pitchFamily="34" charset="0"/>
              <a:buChar char="•"/>
            </a:pPr>
            <a:r>
              <a:rPr lang="en-US" sz="1600" dirty="0" err="1"/>
              <a:t>Sale_ID</a:t>
            </a:r>
            <a:r>
              <a:rPr lang="en-US" sz="1600" dirty="0"/>
              <a:t> (PK)</a:t>
            </a:r>
          </a:p>
          <a:p>
            <a:pPr marL="285750" indent="-285750">
              <a:buSzPct val="135000"/>
              <a:buFont typeface="Arial" panose="020B0604020202020204" pitchFamily="34" charset="0"/>
              <a:buChar char="•"/>
            </a:pPr>
            <a:r>
              <a:rPr lang="en-US" sz="1600" dirty="0" err="1"/>
              <a:t>City_Key</a:t>
            </a:r>
            <a:r>
              <a:rPr lang="en-US" sz="1600" dirty="0"/>
              <a:t> </a:t>
            </a:r>
          </a:p>
          <a:p>
            <a:pPr marL="285750" indent="-285750">
              <a:buSzPct val="135000"/>
              <a:buFont typeface="Arial" panose="020B0604020202020204" pitchFamily="34" charset="0"/>
              <a:buChar char="•"/>
            </a:pPr>
            <a:r>
              <a:rPr lang="en-US" sz="1600" dirty="0" err="1"/>
              <a:t>CustomerKey</a:t>
            </a:r>
            <a:endParaRPr lang="en-US" sz="1600" dirty="0"/>
          </a:p>
          <a:p>
            <a:pPr marL="285750" indent="-285750">
              <a:buSzPct val="135000"/>
              <a:buFont typeface="Arial" panose="020B0604020202020204" pitchFamily="34" charset="0"/>
              <a:buChar char="•"/>
            </a:pPr>
            <a:r>
              <a:rPr lang="en-US" sz="1600" dirty="0" err="1"/>
              <a:t>InvoiceDate_Key</a:t>
            </a:r>
            <a:r>
              <a:rPr lang="en-US" sz="1600" dirty="0"/>
              <a:t> </a:t>
            </a:r>
          </a:p>
          <a:p>
            <a:pPr marL="285750" indent="-285750">
              <a:buSzPct val="135000"/>
              <a:buFont typeface="Arial" panose="020B0604020202020204" pitchFamily="34" charset="0"/>
              <a:buChar char="•"/>
            </a:pPr>
            <a:r>
              <a:rPr lang="en-US" sz="1600" dirty="0" err="1"/>
              <a:t>DeliveryDate_Key</a:t>
            </a:r>
            <a:r>
              <a:rPr lang="en-US" sz="1600" dirty="0"/>
              <a:t> </a:t>
            </a:r>
          </a:p>
          <a:p>
            <a:pPr marL="285750" indent="-285750">
              <a:buSzPct val="135000"/>
              <a:buFont typeface="Arial" panose="020B0604020202020204" pitchFamily="34" charset="0"/>
              <a:buChar char="•"/>
            </a:pPr>
            <a:r>
              <a:rPr lang="en-US" sz="1600" dirty="0" err="1"/>
              <a:t>Salesperson_Key</a:t>
            </a:r>
            <a:endParaRPr lang="en-US" sz="1600" dirty="0"/>
          </a:p>
          <a:p>
            <a:pPr marL="285750" indent="-285750">
              <a:buSzPct val="135000"/>
              <a:buFont typeface="Arial" panose="020B0604020202020204" pitchFamily="34" charset="0"/>
              <a:buChar char="•"/>
            </a:pPr>
            <a:r>
              <a:rPr lang="en-US" sz="1600" dirty="0"/>
              <a:t>Quantity </a:t>
            </a:r>
          </a:p>
          <a:p>
            <a:pPr marL="285750" indent="-285750">
              <a:buSzPct val="135000"/>
              <a:buFont typeface="Arial" panose="020B0604020202020204" pitchFamily="34" charset="0"/>
              <a:buChar char="•"/>
            </a:pPr>
            <a:r>
              <a:rPr lang="en-US" sz="1600" dirty="0" err="1"/>
              <a:t>Unit_Price</a:t>
            </a:r>
            <a:endParaRPr lang="en-US" sz="1600" dirty="0"/>
          </a:p>
          <a:p>
            <a:pPr marL="285750" indent="-285750">
              <a:buSzPct val="135000"/>
              <a:buFont typeface="Arial" panose="020B0604020202020204" pitchFamily="34" charset="0"/>
              <a:buChar char="•"/>
            </a:pPr>
            <a:r>
              <a:rPr lang="en-US" sz="1600" dirty="0" err="1"/>
              <a:t>Total_Excluding_Tax</a:t>
            </a:r>
            <a:endParaRPr lang="en-US" sz="1600" dirty="0"/>
          </a:p>
          <a:p>
            <a:pPr marL="285750" indent="-285750">
              <a:buSzPct val="135000"/>
              <a:buFont typeface="Arial" panose="020B0604020202020204" pitchFamily="34" charset="0"/>
              <a:buChar char="•"/>
            </a:pPr>
            <a:r>
              <a:rPr lang="en-US" sz="1600" dirty="0"/>
              <a:t>Tax</a:t>
            </a:r>
          </a:p>
          <a:p>
            <a:pPr marL="285750" indent="-285750">
              <a:buSzPct val="135000"/>
              <a:buFont typeface="Arial" panose="020B0604020202020204" pitchFamily="34" charset="0"/>
              <a:buChar char="•"/>
            </a:pPr>
            <a:r>
              <a:rPr lang="en-US" sz="1600" dirty="0" err="1"/>
              <a:t>Tax_Amount</a:t>
            </a:r>
            <a:endParaRPr lang="en-US" sz="1600" dirty="0"/>
          </a:p>
          <a:p>
            <a:pPr marL="285750" indent="-285750">
              <a:buSzPct val="135000"/>
              <a:buFont typeface="Arial" panose="020B0604020202020204" pitchFamily="34" charset="0"/>
              <a:buChar char="•"/>
            </a:pPr>
            <a:r>
              <a:rPr lang="en-US" sz="1600" dirty="0" err="1"/>
              <a:t>Total_Including</a:t>
            </a:r>
            <a:r>
              <a:rPr lang="en-US" sz="1600" dirty="0"/>
              <a:t>_ Tax</a:t>
            </a:r>
          </a:p>
          <a:p>
            <a:pPr marL="285750" indent="-285750">
              <a:buSzPct val="135000"/>
              <a:buFont typeface="Arial" panose="020B0604020202020204" pitchFamily="34" charset="0"/>
              <a:buChar char="•"/>
            </a:pPr>
            <a:endParaRPr lang="en-US" sz="1600" dirty="0"/>
          </a:p>
        </p:txBody>
      </p:sp>
      <p:sp>
        <p:nvSpPr>
          <p:cNvPr id="20" name="TextBox 19">
            <a:extLst>
              <a:ext uri="{FF2B5EF4-FFF2-40B4-BE49-F238E27FC236}">
                <a16:creationId xmlns:a16="http://schemas.microsoft.com/office/drawing/2014/main" id="{4FBF970F-CEC6-9E5C-00E7-175DE982DE2A}"/>
              </a:ext>
            </a:extLst>
          </p:cNvPr>
          <p:cNvSpPr txBox="1"/>
          <p:nvPr/>
        </p:nvSpPr>
        <p:spPr>
          <a:xfrm>
            <a:off x="3051313" y="2735493"/>
            <a:ext cx="2042489" cy="2677656"/>
          </a:xfrm>
          <a:prstGeom prst="rect">
            <a:avLst/>
          </a:prstGeom>
          <a:noFill/>
        </p:spPr>
        <p:txBody>
          <a:bodyPr wrap="square" rtlCol="0">
            <a:spAutoFit/>
          </a:bodyPr>
          <a:lstStyle/>
          <a:p>
            <a:r>
              <a:rPr lang="en-US" sz="2000" b="1" dirty="0" err="1">
                <a:effectLst>
                  <a:outerShdw blurRad="38100" dist="38100" dir="2700000" algn="tl">
                    <a:srgbClr val="000000">
                      <a:alpha val="43137"/>
                    </a:srgbClr>
                  </a:outerShdw>
                </a:effectLst>
              </a:rPr>
              <a:t>Dim_Customer</a:t>
            </a:r>
            <a:endParaRPr lang="en-US" sz="2000" b="1" dirty="0">
              <a:effectLst>
                <a:outerShdw blurRad="38100" dist="38100" dir="2700000" algn="tl">
                  <a:srgbClr val="000000">
                    <a:alpha val="43137"/>
                  </a:srgbClr>
                </a:outerShdw>
              </a:effectLst>
            </a:endParaRPr>
          </a:p>
          <a:p>
            <a:pPr marL="285750" indent="-285750">
              <a:buSzPct val="135000"/>
              <a:buFont typeface="Arial" panose="020B0604020202020204" pitchFamily="34" charset="0"/>
              <a:buChar char="•"/>
            </a:pPr>
            <a:r>
              <a:rPr lang="en-US" sz="1600" dirty="0" err="1"/>
              <a:t>CustomerID</a:t>
            </a:r>
            <a:r>
              <a:rPr lang="en-US" sz="1600" dirty="0"/>
              <a:t> (PK)</a:t>
            </a:r>
          </a:p>
          <a:p>
            <a:pPr marL="285750" indent="-285750">
              <a:buSzPct val="135000"/>
              <a:buFont typeface="Arial" panose="020B0604020202020204" pitchFamily="34" charset="0"/>
              <a:buChar char="•"/>
            </a:pPr>
            <a:r>
              <a:rPr lang="en-US" sz="1600" dirty="0" err="1"/>
              <a:t>Customer_Name</a:t>
            </a:r>
            <a:endParaRPr lang="en-US" sz="1600" dirty="0"/>
          </a:p>
          <a:p>
            <a:pPr marL="285750" indent="-285750">
              <a:buSzPct val="135000"/>
              <a:buFont typeface="Arial" panose="020B0604020202020204" pitchFamily="34" charset="0"/>
              <a:buChar char="•"/>
            </a:pPr>
            <a:r>
              <a:rPr lang="en-US" sz="1600" dirty="0"/>
              <a:t>Location</a:t>
            </a:r>
          </a:p>
          <a:p>
            <a:pPr marL="285750" indent="-285750">
              <a:buSzPct val="135000"/>
              <a:buFont typeface="Arial" panose="020B0604020202020204" pitchFamily="34" charset="0"/>
              <a:buChar char="•"/>
            </a:pPr>
            <a:r>
              <a:rPr lang="en-US" sz="1600" dirty="0"/>
              <a:t>Category</a:t>
            </a:r>
          </a:p>
          <a:p>
            <a:pPr marL="285750" indent="-285750">
              <a:buSzPct val="135000"/>
              <a:buFont typeface="Arial" panose="020B0604020202020204" pitchFamily="34" charset="0"/>
              <a:buChar char="•"/>
            </a:pPr>
            <a:r>
              <a:rPr lang="en-US" sz="1600" dirty="0" err="1"/>
              <a:t>Buying_Group</a:t>
            </a:r>
            <a:endParaRPr lang="en-US" sz="1600" dirty="0"/>
          </a:p>
          <a:p>
            <a:pPr marL="285750" indent="-285750">
              <a:buSzPct val="135000"/>
              <a:buFont typeface="Arial" panose="020B0604020202020204" pitchFamily="34" charset="0"/>
              <a:buChar char="•"/>
            </a:pPr>
            <a:r>
              <a:rPr lang="en-US" sz="1600" dirty="0" err="1"/>
              <a:t>Primary_Contact</a:t>
            </a:r>
            <a:endParaRPr lang="en-US" sz="1600" dirty="0"/>
          </a:p>
          <a:p>
            <a:pPr marL="285750" indent="-285750">
              <a:buSzPct val="135000"/>
              <a:buFont typeface="Arial" panose="020B0604020202020204" pitchFamily="34" charset="0"/>
              <a:buChar char="•"/>
            </a:pPr>
            <a:r>
              <a:rPr lang="en-US" sz="1600" dirty="0" err="1"/>
              <a:t>Postal_Code</a:t>
            </a:r>
            <a:endParaRPr lang="en-US" sz="1600" dirty="0"/>
          </a:p>
          <a:p>
            <a:pPr marL="285750" indent="-285750">
              <a:buSzPct val="135000"/>
              <a:buFont typeface="Arial" panose="020B0604020202020204" pitchFamily="34" charset="0"/>
              <a:buChar char="•"/>
            </a:pPr>
            <a:r>
              <a:rPr lang="en-US" sz="1600" dirty="0" err="1"/>
              <a:t>Credit_Limit</a:t>
            </a:r>
            <a:endParaRPr lang="en-US" sz="1600" dirty="0"/>
          </a:p>
          <a:p>
            <a:endParaRPr lang="en-US" sz="2000" b="1" dirty="0">
              <a:effectLst>
                <a:outerShdw blurRad="38100" dist="38100" dir="2700000" algn="tl">
                  <a:srgbClr val="000000">
                    <a:alpha val="43137"/>
                  </a:srgbClr>
                </a:outerShdw>
              </a:effectLst>
            </a:endParaRPr>
          </a:p>
        </p:txBody>
      </p:sp>
      <p:sp>
        <p:nvSpPr>
          <p:cNvPr id="21" name="TextBox 20">
            <a:extLst>
              <a:ext uri="{FF2B5EF4-FFF2-40B4-BE49-F238E27FC236}">
                <a16:creationId xmlns:a16="http://schemas.microsoft.com/office/drawing/2014/main" id="{F0139697-A6C6-E44B-3B82-D5F142FAC595}"/>
              </a:ext>
            </a:extLst>
          </p:cNvPr>
          <p:cNvSpPr txBox="1"/>
          <p:nvPr/>
        </p:nvSpPr>
        <p:spPr>
          <a:xfrm>
            <a:off x="8319051" y="2703443"/>
            <a:ext cx="2574235" cy="1785104"/>
          </a:xfrm>
          <a:prstGeom prst="rect">
            <a:avLst/>
          </a:prstGeom>
          <a:noFill/>
        </p:spPr>
        <p:txBody>
          <a:bodyPr wrap="square" rtlCol="0">
            <a:spAutoFit/>
          </a:bodyPr>
          <a:lstStyle/>
          <a:p>
            <a:r>
              <a:rPr lang="en-US" sz="2000" b="1" dirty="0" err="1">
                <a:effectLst>
                  <a:outerShdw blurRad="38100" dist="38100" dir="2700000" algn="tl">
                    <a:srgbClr val="000000">
                      <a:alpha val="43137"/>
                    </a:srgbClr>
                  </a:outerShdw>
                </a:effectLst>
              </a:rPr>
              <a:t>Dim_Employee</a:t>
            </a:r>
            <a:endParaRPr lang="en-US" sz="2000" b="1" dirty="0">
              <a:effectLst>
                <a:outerShdw blurRad="38100" dist="38100" dir="2700000" algn="tl">
                  <a:srgbClr val="000000">
                    <a:alpha val="43137"/>
                  </a:srgbClr>
                </a:outerShdw>
              </a:effectLst>
            </a:endParaRPr>
          </a:p>
          <a:p>
            <a:pPr marL="285750" indent="-285750">
              <a:buSzPct val="135000"/>
              <a:buFont typeface="Arial" panose="020B0604020202020204" pitchFamily="34" charset="0"/>
              <a:buChar char="•"/>
            </a:pPr>
            <a:r>
              <a:rPr lang="en-US" sz="1400" dirty="0" err="1"/>
              <a:t>Employee_ID</a:t>
            </a:r>
            <a:r>
              <a:rPr lang="en-US" sz="1400" dirty="0"/>
              <a:t> (PK)</a:t>
            </a:r>
          </a:p>
          <a:p>
            <a:pPr marL="285750" indent="-285750">
              <a:buSzPct val="135000"/>
              <a:buFont typeface="Arial" panose="020B0604020202020204" pitchFamily="34" charset="0"/>
              <a:buChar char="•"/>
            </a:pPr>
            <a:r>
              <a:rPr lang="en-US" sz="1400" dirty="0" err="1"/>
              <a:t>WWI_Employee_ID</a:t>
            </a:r>
            <a:endParaRPr lang="en-US" sz="1400" dirty="0"/>
          </a:p>
          <a:p>
            <a:pPr marL="285750" indent="-285750">
              <a:buSzPct val="135000"/>
              <a:buFont typeface="Arial" panose="020B0604020202020204" pitchFamily="34" charset="0"/>
              <a:buChar char="•"/>
            </a:pPr>
            <a:r>
              <a:rPr lang="en-US" sz="1400" dirty="0" err="1"/>
              <a:t>EmployeeName</a:t>
            </a:r>
            <a:endParaRPr lang="en-US" sz="1400" dirty="0"/>
          </a:p>
          <a:p>
            <a:pPr marL="285750" indent="-285750">
              <a:buSzPct val="135000"/>
              <a:buFont typeface="Arial" panose="020B0604020202020204" pitchFamily="34" charset="0"/>
              <a:buChar char="•"/>
            </a:pPr>
            <a:r>
              <a:rPr lang="en-US" sz="1400" dirty="0" err="1"/>
              <a:t>Is_Salesperson</a:t>
            </a:r>
            <a:endParaRPr lang="en-US" sz="1400" dirty="0"/>
          </a:p>
          <a:p>
            <a:pPr marL="285750" indent="-285750">
              <a:buSzPct val="135000"/>
              <a:buFont typeface="Arial" panose="020B0604020202020204" pitchFamily="34" charset="0"/>
              <a:buChar char="•"/>
            </a:pPr>
            <a:r>
              <a:rPr lang="en-US" sz="1400" dirty="0" err="1"/>
              <a:t>Lineage_Key</a:t>
            </a:r>
            <a:endParaRPr lang="en-US" sz="1400" dirty="0"/>
          </a:p>
          <a:p>
            <a:endParaRPr lang="en-US" sz="2000" b="1" dirty="0">
              <a:effectLst>
                <a:outerShdw blurRad="38100" dist="38100" dir="2700000" algn="tl">
                  <a:srgbClr val="000000">
                    <a:alpha val="43137"/>
                  </a:srgbClr>
                </a:outerShdw>
              </a:effectLst>
            </a:endParaRPr>
          </a:p>
        </p:txBody>
      </p:sp>
      <p:sp>
        <p:nvSpPr>
          <p:cNvPr id="22" name="TextBox 21">
            <a:extLst>
              <a:ext uri="{FF2B5EF4-FFF2-40B4-BE49-F238E27FC236}">
                <a16:creationId xmlns:a16="http://schemas.microsoft.com/office/drawing/2014/main" id="{1B1B1A71-0993-E3C6-96BB-CF905935E23A}"/>
              </a:ext>
            </a:extLst>
          </p:cNvPr>
          <p:cNvSpPr txBox="1"/>
          <p:nvPr/>
        </p:nvSpPr>
        <p:spPr>
          <a:xfrm>
            <a:off x="8396907" y="4852050"/>
            <a:ext cx="2754797" cy="2000548"/>
          </a:xfrm>
          <a:prstGeom prst="rect">
            <a:avLst/>
          </a:prstGeom>
          <a:noFill/>
        </p:spPr>
        <p:txBody>
          <a:bodyPr wrap="square" rtlCol="0">
            <a:spAutoFit/>
          </a:bodyPr>
          <a:lstStyle/>
          <a:p>
            <a:pPr>
              <a:buSzPct val="135000"/>
            </a:pPr>
            <a:r>
              <a:rPr lang="en-US" sz="2000" b="1" dirty="0" err="1">
                <a:effectLst>
                  <a:outerShdw blurRad="38100" dist="38100" dir="2700000" algn="tl">
                    <a:srgbClr val="000000">
                      <a:alpha val="43137"/>
                    </a:srgbClr>
                  </a:outerShdw>
                </a:effectLst>
              </a:rPr>
              <a:t>Dim_Date</a:t>
            </a:r>
            <a:endParaRPr lang="en-US" sz="2000" dirty="0"/>
          </a:p>
          <a:p>
            <a:pPr marL="285750" indent="-285750">
              <a:buSzPct val="135000"/>
              <a:buFont typeface="Arial" panose="020B0604020202020204" pitchFamily="34" charset="0"/>
              <a:buChar char="•"/>
            </a:pPr>
            <a:r>
              <a:rPr lang="en-US" sz="1400" dirty="0"/>
              <a:t>Date (PK)</a:t>
            </a:r>
          </a:p>
          <a:p>
            <a:pPr marL="285750" indent="-285750">
              <a:buSzPct val="135000"/>
              <a:buFont typeface="Arial" panose="020B0604020202020204" pitchFamily="34" charset="0"/>
              <a:buChar char="•"/>
            </a:pPr>
            <a:r>
              <a:rPr lang="en-US" sz="1400" dirty="0" err="1"/>
              <a:t>Calendar_Month</a:t>
            </a:r>
            <a:endParaRPr lang="en-US" sz="1400" dirty="0"/>
          </a:p>
          <a:p>
            <a:pPr marL="285750" indent="-285750">
              <a:buSzPct val="135000"/>
              <a:buFont typeface="Arial" panose="020B0604020202020204" pitchFamily="34" charset="0"/>
              <a:buChar char="•"/>
            </a:pPr>
            <a:r>
              <a:rPr lang="en-US" sz="1400" dirty="0" err="1"/>
              <a:t>Calendar_Year</a:t>
            </a:r>
            <a:endParaRPr lang="en-US" sz="1400" dirty="0"/>
          </a:p>
          <a:p>
            <a:pPr marL="285750" indent="-285750">
              <a:buSzPct val="135000"/>
              <a:buFont typeface="Arial" panose="020B0604020202020204" pitchFamily="34" charset="0"/>
              <a:buChar char="•"/>
            </a:pPr>
            <a:r>
              <a:rPr lang="en-US" sz="1400" dirty="0" err="1"/>
              <a:t>Fiscal_Month_Number</a:t>
            </a:r>
            <a:endParaRPr lang="en-US" sz="1400" dirty="0"/>
          </a:p>
          <a:p>
            <a:pPr marL="285750" indent="-285750">
              <a:buSzPct val="135000"/>
              <a:buFont typeface="Arial" panose="020B0604020202020204" pitchFamily="34" charset="0"/>
              <a:buChar char="•"/>
            </a:pPr>
            <a:r>
              <a:rPr lang="en-US" sz="1400" dirty="0" err="1"/>
              <a:t>Fiscal_Year</a:t>
            </a:r>
            <a:endParaRPr lang="en-US" sz="1400" dirty="0"/>
          </a:p>
          <a:p>
            <a:pPr marL="285750" indent="-285750">
              <a:buSzPct val="135000"/>
              <a:buFont typeface="Arial" panose="020B0604020202020204" pitchFamily="34" charset="0"/>
              <a:buChar char="•"/>
            </a:pPr>
            <a:r>
              <a:rPr lang="en-US" sz="1400" dirty="0" err="1"/>
              <a:t>ISO_Week_Number</a:t>
            </a:r>
            <a:endParaRPr lang="en-US" sz="1400" dirty="0"/>
          </a:p>
          <a:p>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77826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34CF2E-2409-DAAE-4DB3-5A9ADF3766F8}"/>
              </a:ext>
            </a:extLst>
          </p:cNvPr>
          <p:cNvSpPr txBox="1"/>
          <p:nvPr/>
        </p:nvSpPr>
        <p:spPr>
          <a:xfrm>
            <a:off x="112643" y="447260"/>
            <a:ext cx="11966713" cy="523220"/>
          </a:xfrm>
          <a:prstGeom prst="rect">
            <a:avLst/>
          </a:prstGeom>
          <a:solidFill>
            <a:srgbClr val="9699D9"/>
          </a:solidFill>
        </p:spPr>
        <p:txBody>
          <a:bodyPr wrap="square" rtlCol="0">
            <a:spAutoFit/>
          </a:bodyPr>
          <a:lstStyle/>
          <a:p>
            <a:r>
              <a:rPr lang="en-US" sz="2800" b="1" dirty="0"/>
              <a:t>Step</a:t>
            </a:r>
            <a:r>
              <a:rPr lang="ar-EG" sz="2800" b="1" dirty="0">
                <a:latin typeface="Agency FB" panose="020B0503020202020204" pitchFamily="34" charset="0"/>
              </a:rPr>
              <a:t>3</a:t>
            </a:r>
            <a:r>
              <a:rPr lang="en-US" sz="2800" b="1" dirty="0"/>
              <a:t> :</a:t>
            </a:r>
            <a:r>
              <a:rPr lang="ar-EG" sz="2800" b="1" dirty="0"/>
              <a:t> </a:t>
            </a:r>
            <a:r>
              <a:rPr lang="en-US" sz="2800" b="1" dirty="0"/>
              <a:t>Data Cleaning Process</a:t>
            </a:r>
          </a:p>
        </p:txBody>
      </p:sp>
      <p:sp>
        <p:nvSpPr>
          <p:cNvPr id="6" name="Rectangle 5">
            <a:extLst>
              <a:ext uri="{FF2B5EF4-FFF2-40B4-BE49-F238E27FC236}">
                <a16:creationId xmlns:a16="http://schemas.microsoft.com/office/drawing/2014/main" id="{444E7C7A-26CC-1CAD-A303-95EB0943A15E}"/>
              </a:ext>
            </a:extLst>
          </p:cNvPr>
          <p:cNvSpPr/>
          <p:nvPr/>
        </p:nvSpPr>
        <p:spPr>
          <a:xfrm>
            <a:off x="149087" y="1113183"/>
            <a:ext cx="11966713" cy="567524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265ED51-55A3-5885-CBE7-EB20D4B8DF05}"/>
              </a:ext>
            </a:extLst>
          </p:cNvPr>
          <p:cNvSpPr txBox="1"/>
          <p:nvPr/>
        </p:nvSpPr>
        <p:spPr>
          <a:xfrm>
            <a:off x="357808" y="1761941"/>
            <a:ext cx="4164495" cy="1384995"/>
          </a:xfrm>
          <a:prstGeom prst="rect">
            <a:avLst/>
          </a:prstGeom>
          <a:noFill/>
        </p:spPr>
        <p:txBody>
          <a:bodyPr wrap="square" rtlCol="0">
            <a:spAutoFit/>
          </a:bodyPr>
          <a:lstStyle/>
          <a:p>
            <a:pPr marL="571500" indent="-571500">
              <a:buFont typeface="Arial" panose="020B0604020202020204" pitchFamily="34" charset="0"/>
              <a:buChar char="•"/>
            </a:pPr>
            <a:r>
              <a:rPr lang="en-US" sz="2800" b="1" dirty="0">
                <a:effectLst>
                  <a:outerShdw blurRad="38100" dist="38100" dir="2700000" algn="tl">
                    <a:srgbClr val="000000">
                      <a:alpha val="43137"/>
                    </a:srgbClr>
                  </a:outerShdw>
                </a:effectLst>
              </a:rPr>
              <a:t>Duplicate Records</a:t>
            </a:r>
          </a:p>
          <a:p>
            <a:r>
              <a:rPr lang="en-US" sz="2000" dirty="0"/>
              <a:t> </a:t>
            </a:r>
            <a:r>
              <a:rPr lang="en-US" sz="2800" b="1" dirty="0">
                <a:solidFill>
                  <a:schemeClr val="tx2">
                    <a:lumMod val="75000"/>
                    <a:lumOff val="25000"/>
                  </a:schemeClr>
                </a:solidFill>
              </a:rPr>
              <a:t>Removed</a:t>
            </a:r>
            <a:r>
              <a:rPr lang="en-US" sz="2800" dirty="0"/>
              <a:t> duplicate records based on the </a:t>
            </a:r>
            <a:r>
              <a:rPr lang="en-US" sz="2800" b="1" dirty="0">
                <a:solidFill>
                  <a:schemeClr val="tx2">
                    <a:lumMod val="75000"/>
                    <a:lumOff val="25000"/>
                  </a:schemeClr>
                </a:solidFill>
              </a:rPr>
              <a:t>ID</a:t>
            </a:r>
          </a:p>
        </p:txBody>
      </p:sp>
      <p:sp>
        <p:nvSpPr>
          <p:cNvPr id="9" name="TextBox 8">
            <a:extLst>
              <a:ext uri="{FF2B5EF4-FFF2-40B4-BE49-F238E27FC236}">
                <a16:creationId xmlns:a16="http://schemas.microsoft.com/office/drawing/2014/main" id="{CD0BEFDA-D60F-A57F-8B8F-93000A7FBFDC}"/>
              </a:ext>
            </a:extLst>
          </p:cNvPr>
          <p:cNvSpPr txBox="1"/>
          <p:nvPr/>
        </p:nvSpPr>
        <p:spPr>
          <a:xfrm>
            <a:off x="357808" y="3498048"/>
            <a:ext cx="3866321" cy="2246769"/>
          </a:xfrm>
          <a:prstGeom prst="rect">
            <a:avLst/>
          </a:prstGeom>
          <a:noFill/>
        </p:spPr>
        <p:txBody>
          <a:bodyPr wrap="square" rtlCol="0">
            <a:spAutoFit/>
          </a:bodyPr>
          <a:lstStyle/>
          <a:p>
            <a:pPr marL="457200" indent="-457200">
              <a:buFont typeface="Arial" panose="020B0604020202020204" pitchFamily="34" charset="0"/>
              <a:buChar char="•"/>
            </a:pPr>
            <a:r>
              <a:rPr lang="en-US" sz="2800" b="1" dirty="0">
                <a:effectLst>
                  <a:outerShdw blurRad="38100" dist="38100" dir="2700000" algn="tl">
                    <a:srgbClr val="000000">
                      <a:alpha val="43137"/>
                    </a:srgbClr>
                  </a:outerShdw>
                </a:effectLst>
              </a:rPr>
              <a:t>Missing Values</a:t>
            </a:r>
          </a:p>
          <a:p>
            <a:r>
              <a:rPr lang="en-US" sz="2800" dirty="0"/>
              <a:t>Checked for </a:t>
            </a:r>
            <a:r>
              <a:rPr lang="en-US" sz="2800" b="1" dirty="0">
                <a:solidFill>
                  <a:schemeClr val="tx2">
                    <a:lumMod val="75000"/>
                    <a:lumOff val="25000"/>
                  </a:schemeClr>
                </a:solidFill>
              </a:rPr>
              <a:t>missing values</a:t>
            </a:r>
            <a:r>
              <a:rPr lang="en-US" sz="2800" dirty="0"/>
              <a:t> using the Data Profiling feature in  Power Query</a:t>
            </a:r>
          </a:p>
        </p:txBody>
      </p:sp>
      <p:sp>
        <p:nvSpPr>
          <p:cNvPr id="10" name="TextBox 9">
            <a:extLst>
              <a:ext uri="{FF2B5EF4-FFF2-40B4-BE49-F238E27FC236}">
                <a16:creationId xmlns:a16="http://schemas.microsoft.com/office/drawing/2014/main" id="{352F30F5-6469-2C7E-A5A5-E5276AFD90AE}"/>
              </a:ext>
            </a:extLst>
          </p:cNvPr>
          <p:cNvSpPr txBox="1"/>
          <p:nvPr/>
        </p:nvSpPr>
        <p:spPr>
          <a:xfrm>
            <a:off x="6132442" y="1761941"/>
            <a:ext cx="5946914" cy="1384995"/>
          </a:xfrm>
          <a:prstGeom prst="rect">
            <a:avLst/>
          </a:prstGeom>
          <a:noFill/>
        </p:spPr>
        <p:txBody>
          <a:bodyPr wrap="square" rtlCol="0">
            <a:spAutoFit/>
          </a:bodyPr>
          <a:lstStyle/>
          <a:p>
            <a:pPr marL="457200" indent="-457200">
              <a:buFont typeface="Arial" panose="020B0604020202020204" pitchFamily="34" charset="0"/>
              <a:buChar char="•"/>
            </a:pPr>
            <a:r>
              <a:rPr lang="en-US" sz="2800" b="1" dirty="0">
                <a:effectLst>
                  <a:outerShdw blurRad="38100" dist="38100" dir="2700000" algn="tl">
                    <a:srgbClr val="000000">
                      <a:alpha val="43137"/>
                    </a:srgbClr>
                  </a:outerShdw>
                </a:effectLst>
              </a:rPr>
              <a:t>Data Types</a:t>
            </a:r>
          </a:p>
          <a:p>
            <a:r>
              <a:rPr lang="en-US" sz="2800" b="1" dirty="0">
                <a:solidFill>
                  <a:schemeClr val="tx2">
                    <a:lumMod val="75000"/>
                    <a:lumOff val="25000"/>
                  </a:schemeClr>
                </a:solidFill>
              </a:rPr>
              <a:t>Checked</a:t>
            </a:r>
            <a:r>
              <a:rPr lang="en-US" sz="2800" b="1" dirty="0"/>
              <a:t> </a:t>
            </a:r>
            <a:r>
              <a:rPr lang="en-US" sz="2800" dirty="0"/>
              <a:t>and </a:t>
            </a:r>
            <a:r>
              <a:rPr lang="en-US" sz="2800" b="1" dirty="0">
                <a:solidFill>
                  <a:schemeClr val="tx2">
                    <a:lumMod val="75000"/>
                    <a:lumOff val="25000"/>
                  </a:schemeClr>
                </a:solidFill>
              </a:rPr>
              <a:t>corrected</a:t>
            </a:r>
            <a:r>
              <a:rPr lang="en-US" sz="2800" dirty="0"/>
              <a:t> column data types to ensure data </a:t>
            </a:r>
            <a:r>
              <a:rPr lang="en-US" sz="2800" b="1" dirty="0">
                <a:solidFill>
                  <a:schemeClr val="tx2">
                    <a:lumMod val="75000"/>
                    <a:lumOff val="25000"/>
                  </a:schemeClr>
                </a:solidFill>
              </a:rPr>
              <a:t>consistency</a:t>
            </a:r>
          </a:p>
        </p:txBody>
      </p:sp>
      <p:sp>
        <p:nvSpPr>
          <p:cNvPr id="11" name="TextBox 10">
            <a:extLst>
              <a:ext uri="{FF2B5EF4-FFF2-40B4-BE49-F238E27FC236}">
                <a16:creationId xmlns:a16="http://schemas.microsoft.com/office/drawing/2014/main" id="{410BBBA4-670D-0CCC-8B3E-661732248B7E}"/>
              </a:ext>
            </a:extLst>
          </p:cNvPr>
          <p:cNvSpPr txBox="1"/>
          <p:nvPr/>
        </p:nvSpPr>
        <p:spPr>
          <a:xfrm>
            <a:off x="6132441" y="3534084"/>
            <a:ext cx="5910472" cy="3108543"/>
          </a:xfrm>
          <a:prstGeom prst="rect">
            <a:avLst/>
          </a:prstGeom>
          <a:noFill/>
        </p:spPr>
        <p:txBody>
          <a:bodyPr wrap="square" rtlCol="0">
            <a:spAutoFit/>
          </a:bodyPr>
          <a:lstStyle/>
          <a:p>
            <a:pPr marL="457200" indent="-457200">
              <a:buFont typeface="Arial" panose="020B0604020202020204" pitchFamily="34" charset="0"/>
              <a:buChar char="•"/>
            </a:pPr>
            <a:r>
              <a:rPr lang="en-US" sz="2800" b="1" dirty="0">
                <a:effectLst>
                  <a:outerShdw blurRad="38100" dist="38100" dir="2700000" algn="tl">
                    <a:srgbClr val="000000">
                      <a:alpha val="43137"/>
                    </a:srgbClr>
                  </a:outerShdw>
                </a:effectLst>
              </a:rPr>
              <a:t>Foreign Key Validation</a:t>
            </a:r>
          </a:p>
          <a:p>
            <a:r>
              <a:rPr lang="en-US" sz="2800" b="1" dirty="0">
                <a:solidFill>
                  <a:schemeClr val="tx2">
                    <a:lumMod val="75000"/>
                    <a:lumOff val="25000"/>
                  </a:schemeClr>
                </a:solidFill>
              </a:rPr>
              <a:t>Checked</a:t>
            </a:r>
            <a:r>
              <a:rPr lang="en-US" sz="2800" dirty="0"/>
              <a:t> the Customer Key in the Sales table against the Customer Key in the Customer table and </a:t>
            </a:r>
            <a:r>
              <a:rPr lang="en-US" sz="2800" b="1" dirty="0">
                <a:solidFill>
                  <a:schemeClr val="tx2">
                    <a:lumMod val="75000"/>
                    <a:lumOff val="25000"/>
                  </a:schemeClr>
                </a:solidFill>
              </a:rPr>
              <a:t>removed </a:t>
            </a:r>
            <a:r>
              <a:rPr lang="en-US" sz="2800" dirty="0"/>
              <a:t>records that did not have matching values to ensure data </a:t>
            </a:r>
            <a:r>
              <a:rPr lang="en-US" sz="2800" b="1" dirty="0">
                <a:solidFill>
                  <a:schemeClr val="tx2">
                    <a:lumMod val="75000"/>
                    <a:lumOff val="25000"/>
                  </a:schemeClr>
                </a:solidFill>
              </a:rPr>
              <a:t>integrity </a:t>
            </a:r>
            <a:r>
              <a:rPr lang="en-US" sz="2800" dirty="0"/>
              <a:t>using </a:t>
            </a:r>
            <a:r>
              <a:rPr lang="en-US" sz="2800" b="1" dirty="0">
                <a:solidFill>
                  <a:schemeClr val="tx2">
                    <a:lumMod val="75000"/>
                    <a:lumOff val="25000"/>
                  </a:schemeClr>
                </a:solidFill>
              </a:rPr>
              <a:t>SQL Queries</a:t>
            </a:r>
          </a:p>
        </p:txBody>
      </p:sp>
    </p:spTree>
    <p:extLst>
      <p:ext uri="{BB962C8B-B14F-4D97-AF65-F5344CB8AC3E}">
        <p14:creationId xmlns:p14="http://schemas.microsoft.com/office/powerpoint/2010/main" val="3526027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2DF309-F0ED-65E6-C457-61BCA023F711}"/>
              </a:ext>
            </a:extLst>
          </p:cNvPr>
          <p:cNvSpPr txBox="1"/>
          <p:nvPr/>
        </p:nvSpPr>
        <p:spPr>
          <a:xfrm>
            <a:off x="112643" y="447260"/>
            <a:ext cx="11966713" cy="830997"/>
          </a:xfrm>
          <a:prstGeom prst="rect">
            <a:avLst/>
          </a:prstGeom>
          <a:solidFill>
            <a:srgbClr val="9699D9"/>
          </a:solidFill>
        </p:spPr>
        <p:txBody>
          <a:bodyPr wrap="square" rtlCol="0">
            <a:spAutoFit/>
          </a:bodyPr>
          <a:lstStyle/>
          <a:p>
            <a:r>
              <a:rPr lang="en-US" sz="2800" b="1" dirty="0"/>
              <a:t>Step</a:t>
            </a:r>
            <a:r>
              <a:rPr lang="ar-EG" sz="2800" b="1" dirty="0">
                <a:latin typeface="AGA Arabesque" panose="05010101010101010101" pitchFamily="2" charset="2"/>
              </a:rPr>
              <a:t>4</a:t>
            </a:r>
            <a:r>
              <a:rPr lang="en-US" sz="2800" b="1" dirty="0"/>
              <a:t> : Database Design</a:t>
            </a:r>
          </a:p>
          <a:p>
            <a:r>
              <a:rPr lang="en-US" sz="2000" dirty="0"/>
              <a:t>                      [Entity Relationship Diagram For Sales Data] </a:t>
            </a:r>
          </a:p>
        </p:txBody>
      </p:sp>
      <p:sp>
        <p:nvSpPr>
          <p:cNvPr id="6" name="Rectangle 5">
            <a:extLst>
              <a:ext uri="{FF2B5EF4-FFF2-40B4-BE49-F238E27FC236}">
                <a16:creationId xmlns:a16="http://schemas.microsoft.com/office/drawing/2014/main" id="{187B8A73-90C8-1AD2-84B5-A423ACA71375}"/>
              </a:ext>
            </a:extLst>
          </p:cNvPr>
          <p:cNvSpPr/>
          <p:nvPr/>
        </p:nvSpPr>
        <p:spPr>
          <a:xfrm>
            <a:off x="149087" y="1371599"/>
            <a:ext cx="11966713" cy="541682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EE30CA2D-9136-4772-E46B-15C0AF5331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652" y="1463949"/>
            <a:ext cx="11270974" cy="5205207"/>
          </a:xfrm>
          <a:prstGeom prst="rect">
            <a:avLst/>
          </a:prstGeom>
        </p:spPr>
      </p:pic>
    </p:spTree>
    <p:extLst>
      <p:ext uri="{BB962C8B-B14F-4D97-AF65-F5344CB8AC3E}">
        <p14:creationId xmlns:p14="http://schemas.microsoft.com/office/powerpoint/2010/main" val="2054041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C16973-F56B-E34B-6EE1-E2594663B3F1}"/>
              </a:ext>
            </a:extLst>
          </p:cNvPr>
          <p:cNvSpPr txBox="1"/>
          <p:nvPr/>
        </p:nvSpPr>
        <p:spPr>
          <a:xfrm>
            <a:off x="112643" y="447260"/>
            <a:ext cx="11966713" cy="523220"/>
          </a:xfrm>
          <a:prstGeom prst="rect">
            <a:avLst/>
          </a:prstGeom>
          <a:solidFill>
            <a:srgbClr val="9699D9"/>
          </a:solidFill>
        </p:spPr>
        <p:txBody>
          <a:bodyPr wrap="square" rtlCol="0">
            <a:spAutoFit/>
          </a:bodyPr>
          <a:lstStyle/>
          <a:p>
            <a:r>
              <a:rPr lang="en-US" sz="2800" b="1" dirty="0"/>
              <a:t>Step</a:t>
            </a:r>
            <a:r>
              <a:rPr lang="en-US" sz="2800" b="1" dirty="0">
                <a:latin typeface="Agency FB" panose="020B0503020202020204" pitchFamily="34" charset="0"/>
              </a:rPr>
              <a:t>5</a:t>
            </a:r>
            <a:r>
              <a:rPr lang="en-US" sz="2800" b="1" dirty="0"/>
              <a:t> :Business Insights Extraction Using SQL</a:t>
            </a:r>
            <a:r>
              <a:rPr lang="ar-EG" sz="2800" b="1" dirty="0"/>
              <a:t> </a:t>
            </a:r>
            <a:r>
              <a:rPr lang="en-US" sz="2800" b="1" dirty="0"/>
              <a:t>Queries</a:t>
            </a:r>
          </a:p>
        </p:txBody>
      </p:sp>
      <p:sp>
        <p:nvSpPr>
          <p:cNvPr id="5" name="Rectangle 4">
            <a:extLst>
              <a:ext uri="{FF2B5EF4-FFF2-40B4-BE49-F238E27FC236}">
                <a16:creationId xmlns:a16="http://schemas.microsoft.com/office/drawing/2014/main" id="{FB8491BD-8556-B13A-3821-94982AC169CB}"/>
              </a:ext>
            </a:extLst>
          </p:cNvPr>
          <p:cNvSpPr/>
          <p:nvPr/>
        </p:nvSpPr>
        <p:spPr>
          <a:xfrm>
            <a:off x="112643" y="1043609"/>
            <a:ext cx="12003157" cy="574481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7C8E784-2CB8-9CA8-D0F4-ABD15BC2C6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12" y="1118358"/>
            <a:ext cx="11728174" cy="4139441"/>
          </a:xfrm>
          <a:prstGeom prst="rect">
            <a:avLst/>
          </a:prstGeom>
        </p:spPr>
      </p:pic>
      <p:sp>
        <p:nvSpPr>
          <p:cNvPr id="9" name="Rectangle: Rounded Corners 8">
            <a:extLst>
              <a:ext uri="{FF2B5EF4-FFF2-40B4-BE49-F238E27FC236}">
                <a16:creationId xmlns:a16="http://schemas.microsoft.com/office/drawing/2014/main" id="{15EB98C3-D5EE-3440-BF21-B74AAE8D9479}"/>
              </a:ext>
            </a:extLst>
          </p:cNvPr>
          <p:cNvSpPr/>
          <p:nvPr/>
        </p:nvSpPr>
        <p:spPr>
          <a:xfrm>
            <a:off x="303143" y="5446643"/>
            <a:ext cx="11622155" cy="1152940"/>
          </a:xfrm>
          <a:prstGeom prst="roundRect">
            <a:avLst/>
          </a:prstGeom>
          <a:noFill/>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B212507-8134-06EE-8592-5629273F64FE}"/>
              </a:ext>
            </a:extLst>
          </p:cNvPr>
          <p:cNvSpPr txBox="1"/>
          <p:nvPr/>
        </p:nvSpPr>
        <p:spPr>
          <a:xfrm>
            <a:off x="434006" y="5530670"/>
            <a:ext cx="11491292" cy="1908215"/>
          </a:xfrm>
          <a:prstGeom prst="rect">
            <a:avLst/>
          </a:prstGeom>
          <a:noFill/>
        </p:spPr>
        <p:txBody>
          <a:bodyPr wrap="square" rtlCol="0">
            <a:spAutoFit/>
          </a:bodyPr>
          <a:lstStyle/>
          <a:p>
            <a:pPr marL="285750" indent="-285750">
              <a:buFont typeface="Wingdings" panose="05000000000000000000" pitchFamily="2" charset="2"/>
              <a:buChar char="q"/>
            </a:pPr>
            <a:r>
              <a:rPr lang="en-US" sz="2000" dirty="0"/>
              <a:t>After-tax revenue </a:t>
            </a:r>
            <a:r>
              <a:rPr lang="en-US" sz="2000" b="1" dirty="0"/>
              <a:t>exceeds</a:t>
            </a:r>
            <a:r>
              <a:rPr lang="en-US" sz="2000" dirty="0"/>
              <a:t> pre-tax revenue by </a:t>
            </a:r>
            <a:r>
              <a:rPr lang="en-US" sz="2000" b="1" dirty="0"/>
              <a:t>2M</a:t>
            </a:r>
            <a:r>
              <a:rPr lang="en-US" sz="2000" dirty="0"/>
              <a:t>, showing the tax contribution to total sales.</a:t>
            </a:r>
            <a:endParaRPr lang="ar-EG" sz="2000" dirty="0"/>
          </a:p>
          <a:p>
            <a:pPr marL="285750" indent="-285750">
              <a:buFont typeface="Wingdings" panose="05000000000000000000" pitchFamily="2" charset="2"/>
              <a:buChar char="q"/>
            </a:pPr>
            <a:r>
              <a:rPr lang="en-US" sz="2000" dirty="0"/>
              <a:t>The results show that “Each” is the </a:t>
            </a:r>
            <a:r>
              <a:rPr lang="en-US" sz="2000" b="1" dirty="0"/>
              <a:t>highest</a:t>
            </a:r>
            <a:r>
              <a:rPr lang="en-US" sz="2000" dirty="0"/>
              <a:t> contributing package type in terms of sales and quantity, while “Bag” represents the </a:t>
            </a:r>
            <a:r>
              <a:rPr lang="en-US" sz="2000" b="1" dirty="0"/>
              <a:t>lowest</a:t>
            </a:r>
            <a:r>
              <a:rPr lang="en-US" sz="2000" dirty="0"/>
              <a:t> contribution, </a:t>
            </a:r>
            <a:r>
              <a:rPr lang="en-US" sz="2000" b="1" dirty="0"/>
              <a:t>helping</a:t>
            </a:r>
            <a:r>
              <a:rPr lang="en-US" sz="2000" dirty="0"/>
              <a:t> </a:t>
            </a:r>
            <a:r>
              <a:rPr lang="en-US" sz="2000" b="1" dirty="0"/>
              <a:t>identify product</a:t>
            </a:r>
            <a:r>
              <a:rPr lang="en-US" sz="2000" dirty="0"/>
              <a:t> </a:t>
            </a:r>
            <a:r>
              <a:rPr lang="en-US" sz="2000" b="1" dirty="0"/>
              <a:t>demand patterns</a:t>
            </a:r>
            <a:r>
              <a:rPr lang="en-US" sz="2000" dirty="0"/>
              <a:t>.</a:t>
            </a:r>
          </a:p>
          <a:p>
            <a:pPr marL="285750" indent="-285750">
              <a:buFont typeface="Wingdings" panose="05000000000000000000" pitchFamily="2" charset="2"/>
              <a:buChar char="q"/>
            </a:pPr>
            <a:endParaRPr lang="ar-EG" sz="2000" dirty="0"/>
          </a:p>
          <a:p>
            <a:pPr marL="285750" indent="-285750">
              <a:buFont typeface="Wingdings" panose="05000000000000000000" pitchFamily="2" charset="2"/>
              <a:buChar char="q"/>
            </a:pPr>
            <a:endParaRPr lang="en-US" sz="2000" dirty="0"/>
          </a:p>
          <a:p>
            <a:endParaRPr lang="en-US" dirty="0"/>
          </a:p>
        </p:txBody>
      </p:sp>
    </p:spTree>
    <p:extLst>
      <p:ext uri="{BB962C8B-B14F-4D97-AF65-F5344CB8AC3E}">
        <p14:creationId xmlns:p14="http://schemas.microsoft.com/office/powerpoint/2010/main" val="3373985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F75E13-4478-6C31-8046-1C768FE144BA}"/>
              </a:ext>
            </a:extLst>
          </p:cNvPr>
          <p:cNvSpPr/>
          <p:nvPr/>
        </p:nvSpPr>
        <p:spPr>
          <a:xfrm>
            <a:off x="112643" y="89453"/>
            <a:ext cx="12003157" cy="66989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AE40F5E-CC11-C820-1C53-1B71A6A1AE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842" y="149087"/>
            <a:ext cx="11817628" cy="5108712"/>
          </a:xfrm>
          <a:prstGeom prst="rect">
            <a:avLst/>
          </a:prstGeom>
        </p:spPr>
      </p:pic>
      <p:sp>
        <p:nvSpPr>
          <p:cNvPr id="5" name="Rectangle: Rounded Corners 4">
            <a:extLst>
              <a:ext uri="{FF2B5EF4-FFF2-40B4-BE49-F238E27FC236}">
                <a16:creationId xmlns:a16="http://schemas.microsoft.com/office/drawing/2014/main" id="{9E8FEA71-25BD-C1BB-B981-98CD5D090D8E}"/>
              </a:ext>
            </a:extLst>
          </p:cNvPr>
          <p:cNvSpPr/>
          <p:nvPr/>
        </p:nvSpPr>
        <p:spPr>
          <a:xfrm>
            <a:off x="303143" y="5446643"/>
            <a:ext cx="11622155" cy="1152940"/>
          </a:xfrm>
          <a:prstGeom prst="roundRect">
            <a:avLst/>
          </a:prstGeom>
          <a:noFill/>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94D1592-D18F-3AF5-3548-9CFA80184AB9}"/>
              </a:ext>
            </a:extLst>
          </p:cNvPr>
          <p:cNvSpPr txBox="1"/>
          <p:nvPr/>
        </p:nvSpPr>
        <p:spPr>
          <a:xfrm>
            <a:off x="490330" y="5495765"/>
            <a:ext cx="11398527" cy="1292662"/>
          </a:xfrm>
          <a:prstGeom prst="rect">
            <a:avLst/>
          </a:prstGeom>
          <a:noFill/>
        </p:spPr>
        <p:txBody>
          <a:bodyPr wrap="square" rtlCol="0">
            <a:spAutoFit/>
          </a:bodyPr>
          <a:lstStyle/>
          <a:p>
            <a:pPr marL="342900" indent="-342900">
              <a:buFont typeface="Wingdings" panose="05000000000000000000" pitchFamily="2" charset="2"/>
              <a:buChar char="q"/>
            </a:pPr>
            <a:r>
              <a:rPr lang="en-US" sz="2000" dirty="0"/>
              <a:t>Among the top 10 customer locations</a:t>
            </a:r>
            <a:r>
              <a:rPr lang="en-US" sz="2000" u="sng" dirty="0"/>
              <a:t>, </a:t>
            </a:r>
            <a:r>
              <a:rPr lang="en-US" sz="2000" dirty="0"/>
              <a:t>“</a:t>
            </a:r>
            <a:r>
              <a:rPr lang="en-US" sz="2000" u="sng" dirty="0"/>
              <a:t>San Jacinto</a:t>
            </a:r>
            <a:r>
              <a:rPr lang="en-US" sz="2000" dirty="0"/>
              <a:t>” generates the </a:t>
            </a:r>
            <a:r>
              <a:rPr lang="en-US" sz="2000" b="1" dirty="0"/>
              <a:t>highest </a:t>
            </a:r>
            <a:r>
              <a:rPr lang="en-US" sz="2000" dirty="0"/>
              <a:t>total sales, while “</a:t>
            </a:r>
            <a:r>
              <a:rPr lang="en-US" sz="2000" u="sng" dirty="0"/>
              <a:t>Mallot</a:t>
            </a:r>
            <a:r>
              <a:rPr lang="en-US" sz="2000" dirty="0"/>
              <a:t>” has the </a:t>
            </a:r>
            <a:r>
              <a:rPr lang="en-US" sz="2000" b="1" dirty="0"/>
              <a:t>lowest </a:t>
            </a:r>
            <a:r>
              <a:rPr lang="en-US" sz="2000" dirty="0"/>
              <a:t>contribution. This helps </a:t>
            </a:r>
            <a:r>
              <a:rPr lang="en-US" sz="2000" b="1" dirty="0"/>
              <a:t>identify</a:t>
            </a:r>
            <a:r>
              <a:rPr lang="en-US" sz="2000" dirty="0"/>
              <a:t> key </a:t>
            </a:r>
            <a:r>
              <a:rPr lang="en-US" sz="2000" b="1" dirty="0"/>
              <a:t>high-performing</a:t>
            </a:r>
            <a:r>
              <a:rPr lang="en-US" sz="2000" dirty="0"/>
              <a:t> and </a:t>
            </a:r>
            <a:r>
              <a:rPr lang="en-US" sz="2000" b="1" dirty="0"/>
              <a:t>low-performing markets.</a:t>
            </a:r>
          </a:p>
          <a:p>
            <a:endParaRPr lang="en-US" dirty="0"/>
          </a:p>
        </p:txBody>
      </p:sp>
    </p:spTree>
    <p:extLst>
      <p:ext uri="{BB962C8B-B14F-4D97-AF65-F5344CB8AC3E}">
        <p14:creationId xmlns:p14="http://schemas.microsoft.com/office/powerpoint/2010/main" val="857405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C20CEC2-7465-D251-D3CA-4A574BDDAB05}"/>
              </a:ext>
            </a:extLst>
          </p:cNvPr>
          <p:cNvSpPr/>
          <p:nvPr/>
        </p:nvSpPr>
        <p:spPr>
          <a:xfrm>
            <a:off x="303143" y="5446643"/>
            <a:ext cx="11622155" cy="1152940"/>
          </a:xfrm>
          <a:prstGeom prst="roundRect">
            <a:avLst/>
          </a:prstGeom>
          <a:noFill/>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198985F-079D-F4C5-BC0C-0D26662A804C}"/>
              </a:ext>
            </a:extLst>
          </p:cNvPr>
          <p:cNvSpPr/>
          <p:nvPr/>
        </p:nvSpPr>
        <p:spPr>
          <a:xfrm>
            <a:off x="112643" y="89453"/>
            <a:ext cx="12003157" cy="66989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E5AADD4-82F5-5D67-2850-D909EED8BC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914" y="178904"/>
            <a:ext cx="11734384" cy="5188225"/>
          </a:xfrm>
          <a:prstGeom prst="rect">
            <a:avLst/>
          </a:prstGeom>
        </p:spPr>
      </p:pic>
      <p:sp>
        <p:nvSpPr>
          <p:cNvPr id="4" name="TextBox 3">
            <a:extLst>
              <a:ext uri="{FF2B5EF4-FFF2-40B4-BE49-F238E27FC236}">
                <a16:creationId xmlns:a16="http://schemas.microsoft.com/office/drawing/2014/main" id="{632FA05A-1C00-1ECC-7773-78730C685A9A}"/>
              </a:ext>
            </a:extLst>
          </p:cNvPr>
          <p:cNvSpPr txBox="1"/>
          <p:nvPr/>
        </p:nvSpPr>
        <p:spPr>
          <a:xfrm>
            <a:off x="427588" y="5530670"/>
            <a:ext cx="11261035" cy="984885"/>
          </a:xfrm>
          <a:prstGeom prst="rect">
            <a:avLst/>
          </a:prstGeom>
          <a:noFill/>
        </p:spPr>
        <p:txBody>
          <a:bodyPr wrap="square" rtlCol="0">
            <a:spAutoFit/>
          </a:bodyPr>
          <a:lstStyle/>
          <a:p>
            <a:pPr marL="342900" indent="-342900">
              <a:buFont typeface="Wingdings" panose="05000000000000000000" pitchFamily="2" charset="2"/>
              <a:buChar char="q"/>
            </a:pPr>
            <a:r>
              <a:rPr lang="en-US" sz="2000" dirty="0"/>
              <a:t>After steady </a:t>
            </a:r>
            <a:r>
              <a:rPr lang="en-US" sz="2000" b="1" dirty="0"/>
              <a:t>growth</a:t>
            </a:r>
            <a:r>
              <a:rPr lang="en-US" sz="2000" dirty="0"/>
              <a:t> from 2013–2015, total sales </a:t>
            </a:r>
            <a:r>
              <a:rPr lang="en-US" sz="2000" b="1" dirty="0"/>
              <a:t>plunged</a:t>
            </a:r>
            <a:r>
              <a:rPr lang="en-US" sz="2000" dirty="0"/>
              <a:t> in 2016, losing </a:t>
            </a:r>
            <a:r>
              <a:rPr lang="en-US" sz="2000" b="1" dirty="0"/>
              <a:t>three-quarters</a:t>
            </a:r>
            <a:r>
              <a:rPr lang="en-US" sz="2000" dirty="0"/>
              <a:t> of revenue. This suggests a critical market or </a:t>
            </a:r>
            <a:r>
              <a:rPr lang="en-US" sz="2000" b="1" dirty="0"/>
              <a:t>operational issue </a:t>
            </a:r>
            <a:r>
              <a:rPr lang="en-US" sz="2000" dirty="0"/>
              <a:t>that needs attention.</a:t>
            </a:r>
          </a:p>
          <a:p>
            <a:endParaRPr lang="en-US" dirty="0"/>
          </a:p>
        </p:txBody>
      </p:sp>
    </p:spTree>
    <p:extLst>
      <p:ext uri="{BB962C8B-B14F-4D97-AF65-F5344CB8AC3E}">
        <p14:creationId xmlns:p14="http://schemas.microsoft.com/office/powerpoint/2010/main" val="4006684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94D02F-F5FA-687C-69F3-728C76A15222}"/>
              </a:ext>
            </a:extLst>
          </p:cNvPr>
          <p:cNvSpPr/>
          <p:nvPr/>
        </p:nvSpPr>
        <p:spPr>
          <a:xfrm>
            <a:off x="112643" y="89453"/>
            <a:ext cx="12003157" cy="66989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7A027148-6381-38F8-ED3A-F6A7B7966720}"/>
              </a:ext>
            </a:extLst>
          </p:cNvPr>
          <p:cNvSpPr/>
          <p:nvPr/>
        </p:nvSpPr>
        <p:spPr>
          <a:xfrm>
            <a:off x="303143" y="5446643"/>
            <a:ext cx="11622155" cy="1152940"/>
          </a:xfrm>
          <a:prstGeom prst="roundRect">
            <a:avLst/>
          </a:prstGeom>
          <a:noFill/>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B502280-023F-5D26-ED0C-E12FE6F4E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678" y="178903"/>
            <a:ext cx="11727620" cy="5078895"/>
          </a:xfrm>
          <a:prstGeom prst="rect">
            <a:avLst/>
          </a:prstGeom>
        </p:spPr>
      </p:pic>
      <p:sp>
        <p:nvSpPr>
          <p:cNvPr id="4" name="TextBox 3">
            <a:extLst>
              <a:ext uri="{FF2B5EF4-FFF2-40B4-BE49-F238E27FC236}">
                <a16:creationId xmlns:a16="http://schemas.microsoft.com/office/drawing/2014/main" id="{F3EE00C5-7BA4-1D0B-31B9-84D9B00567EB}"/>
              </a:ext>
            </a:extLst>
          </p:cNvPr>
          <p:cNvSpPr txBox="1"/>
          <p:nvPr/>
        </p:nvSpPr>
        <p:spPr>
          <a:xfrm>
            <a:off x="516835" y="5675243"/>
            <a:ext cx="11121887" cy="984885"/>
          </a:xfrm>
          <a:prstGeom prst="rect">
            <a:avLst/>
          </a:prstGeom>
          <a:noFill/>
        </p:spPr>
        <p:txBody>
          <a:bodyPr wrap="square" rtlCol="0">
            <a:spAutoFit/>
          </a:bodyPr>
          <a:lstStyle/>
          <a:p>
            <a:pPr marL="285750" indent="-285750">
              <a:buFont typeface="Wingdings" panose="05000000000000000000" pitchFamily="2" charset="2"/>
              <a:buChar char="q"/>
            </a:pPr>
            <a:r>
              <a:rPr lang="en-US" sz="2000" dirty="0"/>
              <a:t>Some sales are recorded under </a:t>
            </a:r>
            <a:r>
              <a:rPr lang="en-US" sz="2000" b="1" dirty="0"/>
              <a:t>non-sales employees</a:t>
            </a:r>
            <a:r>
              <a:rPr lang="en-US" sz="2000" dirty="0"/>
              <a:t>, indicating that transactions can occur </a:t>
            </a:r>
            <a:r>
              <a:rPr lang="en-US" sz="2000" b="1" dirty="0"/>
              <a:t>without direct sales representative </a:t>
            </a:r>
            <a:r>
              <a:rPr lang="en-US" sz="2000" dirty="0"/>
              <a:t>involvement through alternative or automated channels.</a:t>
            </a:r>
          </a:p>
          <a:p>
            <a:endParaRPr lang="en-US" dirty="0"/>
          </a:p>
        </p:txBody>
      </p:sp>
    </p:spTree>
    <p:extLst>
      <p:ext uri="{BB962C8B-B14F-4D97-AF65-F5344CB8AC3E}">
        <p14:creationId xmlns:p14="http://schemas.microsoft.com/office/powerpoint/2010/main" val="237196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3EDAF2-8352-FBCF-4E43-24C983EDCAA5}"/>
              </a:ext>
            </a:extLst>
          </p:cNvPr>
          <p:cNvSpPr/>
          <p:nvPr/>
        </p:nvSpPr>
        <p:spPr>
          <a:xfrm>
            <a:off x="112643" y="89453"/>
            <a:ext cx="12003157" cy="66989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00A7B834-1331-2E36-A0FD-7CC717F40697}"/>
              </a:ext>
            </a:extLst>
          </p:cNvPr>
          <p:cNvSpPr/>
          <p:nvPr/>
        </p:nvSpPr>
        <p:spPr>
          <a:xfrm>
            <a:off x="303143" y="5446643"/>
            <a:ext cx="11622155" cy="1152940"/>
          </a:xfrm>
          <a:prstGeom prst="roundRect">
            <a:avLst/>
          </a:prstGeom>
          <a:noFill/>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BC82A8-7BFF-0D54-42F9-62033A6ED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443" y="178904"/>
            <a:ext cx="11865113" cy="5148470"/>
          </a:xfrm>
          <a:prstGeom prst="rect">
            <a:avLst/>
          </a:prstGeom>
        </p:spPr>
      </p:pic>
      <p:sp>
        <p:nvSpPr>
          <p:cNvPr id="4" name="TextBox 3">
            <a:extLst>
              <a:ext uri="{FF2B5EF4-FFF2-40B4-BE49-F238E27FC236}">
                <a16:creationId xmlns:a16="http://schemas.microsoft.com/office/drawing/2014/main" id="{FC9F4479-EABC-7D9F-51A9-EEC7F4D9FC16}"/>
              </a:ext>
            </a:extLst>
          </p:cNvPr>
          <p:cNvSpPr txBox="1"/>
          <p:nvPr/>
        </p:nvSpPr>
        <p:spPr>
          <a:xfrm>
            <a:off x="544994" y="5614698"/>
            <a:ext cx="11343863" cy="984885"/>
          </a:xfrm>
          <a:prstGeom prst="rect">
            <a:avLst/>
          </a:prstGeom>
          <a:noFill/>
        </p:spPr>
        <p:txBody>
          <a:bodyPr wrap="square" rtlCol="0">
            <a:spAutoFit/>
          </a:bodyPr>
          <a:lstStyle/>
          <a:p>
            <a:pPr marL="342900" indent="-342900">
              <a:buFont typeface="Wingdings" panose="05000000000000000000" pitchFamily="2" charset="2"/>
              <a:buChar char="q"/>
            </a:pPr>
            <a:r>
              <a:rPr lang="en-US" sz="2000" b="1" dirty="0"/>
              <a:t>California</a:t>
            </a:r>
            <a:r>
              <a:rPr lang="en-US" sz="2000" dirty="0"/>
              <a:t> represents the </a:t>
            </a:r>
            <a:r>
              <a:rPr lang="en-US" sz="2000" b="1" dirty="0"/>
              <a:t>most </a:t>
            </a:r>
            <a:r>
              <a:rPr lang="en-US" sz="2000" dirty="0"/>
              <a:t>profitable region, while</a:t>
            </a:r>
            <a:r>
              <a:rPr lang="en-US" sz="2000" b="1" dirty="0"/>
              <a:t> Hawaii </a:t>
            </a:r>
            <a:r>
              <a:rPr lang="en-US" sz="2000" dirty="0"/>
              <a:t>shows </a:t>
            </a:r>
            <a:r>
              <a:rPr lang="en-US" sz="2000" b="1" dirty="0"/>
              <a:t>minimal</a:t>
            </a:r>
            <a:r>
              <a:rPr lang="en-US" sz="2000" dirty="0"/>
              <a:t> contribution to revenue and customer volume, suggesting opportunities for </a:t>
            </a:r>
            <a:r>
              <a:rPr lang="en-US" sz="2000" b="1" dirty="0"/>
              <a:t>market expansion </a:t>
            </a:r>
            <a:r>
              <a:rPr lang="en-US" sz="2000" dirty="0"/>
              <a:t>or improvement.</a:t>
            </a:r>
          </a:p>
          <a:p>
            <a:endParaRPr lang="en-US" dirty="0"/>
          </a:p>
        </p:txBody>
      </p:sp>
    </p:spTree>
    <p:extLst>
      <p:ext uri="{BB962C8B-B14F-4D97-AF65-F5344CB8AC3E}">
        <p14:creationId xmlns:p14="http://schemas.microsoft.com/office/powerpoint/2010/main" val="1449914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C2196F-817D-4434-49D8-52D2762FA8AA}"/>
              </a:ext>
            </a:extLst>
          </p:cNvPr>
          <p:cNvSpPr/>
          <p:nvPr/>
        </p:nvSpPr>
        <p:spPr>
          <a:xfrm>
            <a:off x="112643" y="1063487"/>
            <a:ext cx="12003157" cy="57249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A67F207-CD93-851D-9056-24FE0079A87D}"/>
              </a:ext>
            </a:extLst>
          </p:cNvPr>
          <p:cNvSpPr txBox="1"/>
          <p:nvPr/>
        </p:nvSpPr>
        <p:spPr>
          <a:xfrm>
            <a:off x="149087" y="407504"/>
            <a:ext cx="11966713" cy="523220"/>
          </a:xfrm>
          <a:prstGeom prst="rect">
            <a:avLst/>
          </a:prstGeom>
          <a:solidFill>
            <a:srgbClr val="9699D9"/>
          </a:solidFill>
        </p:spPr>
        <p:txBody>
          <a:bodyPr wrap="square" rtlCol="0">
            <a:spAutoFit/>
          </a:bodyPr>
          <a:lstStyle/>
          <a:p>
            <a:r>
              <a:rPr lang="en-US" sz="2800" b="1" dirty="0"/>
              <a:t>Step</a:t>
            </a:r>
            <a:r>
              <a:rPr lang="en-US" sz="2800" b="1" dirty="0">
                <a:latin typeface="Agency FB" panose="020B0503020202020204" pitchFamily="34" charset="0"/>
              </a:rPr>
              <a:t>6 </a:t>
            </a:r>
            <a:r>
              <a:rPr lang="en-US" sz="2800" b="1" dirty="0"/>
              <a:t>:Data Modeling</a:t>
            </a:r>
          </a:p>
        </p:txBody>
      </p:sp>
      <p:pic>
        <p:nvPicPr>
          <p:cNvPr id="5" name="Picture 4">
            <a:extLst>
              <a:ext uri="{FF2B5EF4-FFF2-40B4-BE49-F238E27FC236}">
                <a16:creationId xmlns:a16="http://schemas.microsoft.com/office/drawing/2014/main" id="{31EFDA62-0DC9-B8F4-9443-478E36A6F1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087" y="1133061"/>
            <a:ext cx="11930270" cy="5575852"/>
          </a:xfrm>
          <a:prstGeom prst="rect">
            <a:avLst/>
          </a:prstGeom>
        </p:spPr>
      </p:pic>
    </p:spTree>
    <p:extLst>
      <p:ext uri="{BB962C8B-B14F-4D97-AF65-F5344CB8AC3E}">
        <p14:creationId xmlns:p14="http://schemas.microsoft.com/office/powerpoint/2010/main" val="4269203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B16630-45D6-0D3C-179A-23A2ABD878F3}"/>
              </a:ext>
            </a:extLst>
          </p:cNvPr>
          <p:cNvSpPr/>
          <p:nvPr/>
        </p:nvSpPr>
        <p:spPr>
          <a:xfrm>
            <a:off x="112643" y="89453"/>
            <a:ext cx="12003157" cy="66989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C05E415-2C96-86A8-DB7B-2D55E162B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43" y="89453"/>
            <a:ext cx="11966714" cy="6679094"/>
          </a:xfrm>
          <a:prstGeom prst="rect">
            <a:avLst/>
          </a:prstGeom>
        </p:spPr>
      </p:pic>
    </p:spTree>
    <p:extLst>
      <p:ext uri="{BB962C8B-B14F-4D97-AF65-F5344CB8AC3E}">
        <p14:creationId xmlns:p14="http://schemas.microsoft.com/office/powerpoint/2010/main" val="985749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5968B0-A62D-41C6-B4B8-7E574B9FBF3F}"/>
              </a:ext>
            </a:extLst>
          </p:cNvPr>
          <p:cNvSpPr/>
          <p:nvPr/>
        </p:nvSpPr>
        <p:spPr>
          <a:xfrm>
            <a:off x="112643" y="89453"/>
            <a:ext cx="12003157" cy="66989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1CE2ABB-2162-4437-DF3D-C962490378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21" y="89453"/>
            <a:ext cx="12079357" cy="6768547"/>
          </a:xfrm>
          <a:prstGeom prst="rect">
            <a:avLst/>
          </a:prstGeom>
        </p:spPr>
      </p:pic>
    </p:spTree>
    <p:extLst>
      <p:ext uri="{BB962C8B-B14F-4D97-AF65-F5344CB8AC3E}">
        <p14:creationId xmlns:p14="http://schemas.microsoft.com/office/powerpoint/2010/main" val="3797628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74C50C-18DA-AA99-E897-1BA77E233C4C}"/>
              </a:ext>
            </a:extLst>
          </p:cNvPr>
          <p:cNvSpPr/>
          <p:nvPr/>
        </p:nvSpPr>
        <p:spPr>
          <a:xfrm>
            <a:off x="112643" y="89453"/>
            <a:ext cx="12003157" cy="66989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B152471-3F9B-973F-4ED9-1C24BD904D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43" y="89453"/>
            <a:ext cx="11966714" cy="6679094"/>
          </a:xfrm>
          <a:prstGeom prst="rect">
            <a:avLst/>
          </a:prstGeom>
        </p:spPr>
      </p:pic>
    </p:spTree>
    <p:extLst>
      <p:ext uri="{BB962C8B-B14F-4D97-AF65-F5344CB8AC3E}">
        <p14:creationId xmlns:p14="http://schemas.microsoft.com/office/powerpoint/2010/main" val="206832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666223-029E-721A-0408-8EFC1C669B57}"/>
              </a:ext>
            </a:extLst>
          </p:cNvPr>
          <p:cNvSpPr/>
          <p:nvPr/>
        </p:nvSpPr>
        <p:spPr>
          <a:xfrm>
            <a:off x="112643" y="89453"/>
            <a:ext cx="12003157" cy="669897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19B41EE-F085-A3F7-3328-63761D14B2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89453"/>
            <a:ext cx="12039600" cy="6679094"/>
          </a:xfrm>
          <a:prstGeom prst="rect">
            <a:avLst/>
          </a:prstGeom>
        </p:spPr>
      </p:pic>
    </p:spTree>
    <p:extLst>
      <p:ext uri="{BB962C8B-B14F-4D97-AF65-F5344CB8AC3E}">
        <p14:creationId xmlns:p14="http://schemas.microsoft.com/office/powerpoint/2010/main" val="2481100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6A3AAA-884E-C042-27F9-EA86D39437D5}"/>
              </a:ext>
            </a:extLst>
          </p:cNvPr>
          <p:cNvSpPr txBox="1"/>
          <p:nvPr/>
        </p:nvSpPr>
        <p:spPr>
          <a:xfrm>
            <a:off x="112643" y="447260"/>
            <a:ext cx="11966713" cy="523220"/>
          </a:xfrm>
          <a:prstGeom prst="rect">
            <a:avLst/>
          </a:prstGeom>
          <a:solidFill>
            <a:srgbClr val="9699D9"/>
          </a:solidFill>
        </p:spPr>
        <p:txBody>
          <a:bodyPr wrap="square" rtlCol="0">
            <a:spAutoFit/>
          </a:bodyPr>
          <a:lstStyle/>
          <a:p>
            <a:r>
              <a:rPr lang="en-US" sz="2800" b="1" dirty="0"/>
              <a:t>Final Step : Summery and some suggestions</a:t>
            </a:r>
          </a:p>
        </p:txBody>
      </p:sp>
      <p:sp>
        <p:nvSpPr>
          <p:cNvPr id="5" name="Rectangle 4">
            <a:extLst>
              <a:ext uri="{FF2B5EF4-FFF2-40B4-BE49-F238E27FC236}">
                <a16:creationId xmlns:a16="http://schemas.microsoft.com/office/drawing/2014/main" id="{6932DB23-B4BE-DD20-02E8-2EC5F482A954}"/>
              </a:ext>
            </a:extLst>
          </p:cNvPr>
          <p:cNvSpPr/>
          <p:nvPr/>
        </p:nvSpPr>
        <p:spPr>
          <a:xfrm>
            <a:off x="112643" y="1063487"/>
            <a:ext cx="12003157" cy="57249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7E4A69A-9385-B75C-F318-EA04C92669C7}"/>
              </a:ext>
            </a:extLst>
          </p:cNvPr>
          <p:cNvSpPr txBox="1"/>
          <p:nvPr/>
        </p:nvSpPr>
        <p:spPr>
          <a:xfrm>
            <a:off x="202017" y="1143461"/>
            <a:ext cx="5188689" cy="4647426"/>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rPr>
              <a:t>A-Summery</a:t>
            </a:r>
          </a:p>
          <a:p>
            <a:pPr algn="ctr"/>
            <a:endParaRPr lang="en-US" sz="2800" b="1" dirty="0">
              <a:effectLst>
                <a:outerShdw blurRad="38100" dist="38100" dir="2700000" algn="tl">
                  <a:srgbClr val="000000">
                    <a:alpha val="43137"/>
                  </a:srgbClr>
                </a:outerShdw>
              </a:effectLst>
            </a:endParaRPr>
          </a:p>
          <a:p>
            <a:pPr marL="342900" indent="-342900">
              <a:buFont typeface="Arial" panose="020B0604020202020204" pitchFamily="34" charset="0"/>
              <a:buChar char="•"/>
            </a:pPr>
            <a:r>
              <a:rPr lang="en-US" sz="2400" b="1" dirty="0"/>
              <a:t>Top Customer Location</a:t>
            </a:r>
            <a:r>
              <a:rPr lang="en-US" sz="2400" dirty="0"/>
              <a:t>:</a:t>
            </a:r>
          </a:p>
          <a:p>
            <a:r>
              <a:rPr lang="en-US" sz="2400" dirty="0"/>
              <a:t>     California has the highest number</a:t>
            </a:r>
          </a:p>
          <a:p>
            <a:r>
              <a:rPr lang="en-US" sz="2400" dirty="0"/>
              <a:t>     of customers.</a:t>
            </a:r>
          </a:p>
          <a:p>
            <a:pPr marL="342900" indent="-342900">
              <a:buFont typeface="Arial" panose="020B0604020202020204" pitchFamily="34" charset="0"/>
              <a:buChar char="•"/>
            </a:pPr>
            <a:r>
              <a:rPr lang="en-US" sz="2400" b="1" dirty="0"/>
              <a:t>Sales Trend in California</a:t>
            </a:r>
            <a:r>
              <a:rPr lang="en-US" sz="2400" dirty="0"/>
              <a:t>:</a:t>
            </a:r>
          </a:p>
          <a:p>
            <a:r>
              <a:rPr lang="en-US" sz="2400" dirty="0"/>
              <a:t>     Sales increased from 2013 to 2015,</a:t>
            </a:r>
          </a:p>
          <a:p>
            <a:r>
              <a:rPr lang="en-US" sz="2400" dirty="0"/>
              <a:t>     then dropped significantly in 2016.</a:t>
            </a:r>
          </a:p>
          <a:p>
            <a:pPr marL="342900" indent="-342900">
              <a:buFont typeface="Arial" panose="020B0604020202020204" pitchFamily="34" charset="0"/>
              <a:buChar char="•"/>
            </a:pPr>
            <a:r>
              <a:rPr lang="en-US" sz="2400" b="1" dirty="0"/>
              <a:t>Company-wide Sales</a:t>
            </a:r>
            <a:r>
              <a:rPr lang="en-US" sz="2400" dirty="0"/>
              <a:t>: </a:t>
            </a:r>
          </a:p>
          <a:p>
            <a:r>
              <a:rPr lang="en-US" sz="2400" dirty="0"/>
              <a:t>     The highest total sales occurred  </a:t>
            </a:r>
          </a:p>
          <a:p>
            <a:r>
              <a:rPr lang="en-US" sz="2400" dirty="0"/>
              <a:t>     in 2015, while the lowest were in</a:t>
            </a:r>
          </a:p>
          <a:p>
            <a:r>
              <a:rPr lang="en-US" sz="2400" dirty="0"/>
              <a:t>     2016.</a:t>
            </a:r>
          </a:p>
        </p:txBody>
      </p:sp>
      <p:sp>
        <p:nvSpPr>
          <p:cNvPr id="8" name="TextBox 7">
            <a:extLst>
              <a:ext uri="{FF2B5EF4-FFF2-40B4-BE49-F238E27FC236}">
                <a16:creationId xmlns:a16="http://schemas.microsoft.com/office/drawing/2014/main" id="{8FB6B1BB-6555-3BCF-187A-FAF3F4F8EF92}"/>
              </a:ext>
            </a:extLst>
          </p:cNvPr>
          <p:cNvSpPr txBox="1"/>
          <p:nvPr/>
        </p:nvSpPr>
        <p:spPr>
          <a:xfrm>
            <a:off x="6034981" y="1143461"/>
            <a:ext cx="5955002" cy="538609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rPr>
              <a:t>B-Suggestions</a:t>
            </a:r>
          </a:p>
          <a:p>
            <a:pPr marL="342900" indent="-342900">
              <a:buFont typeface="Arial" panose="020B0604020202020204" pitchFamily="34" charset="0"/>
              <a:buChar char="•"/>
            </a:pPr>
            <a:r>
              <a:rPr lang="en-US" sz="2400" b="1" dirty="0"/>
              <a:t>Focus on California:</a:t>
            </a:r>
          </a:p>
          <a:p>
            <a:r>
              <a:rPr lang="en-US" sz="2400" dirty="0"/>
              <a:t>Since California has the highest number of customers and showed strong sales growth until 2015, the company should consider targeted marketing campaigns or promotions in this region to retain and increase customer engagement.</a:t>
            </a:r>
          </a:p>
          <a:p>
            <a:pPr marL="342900" indent="-342900">
              <a:buFont typeface="Arial" panose="020B0604020202020204" pitchFamily="34" charset="0"/>
              <a:buChar char="•"/>
            </a:pPr>
            <a:r>
              <a:rPr lang="en-US" sz="2400" b="1" dirty="0"/>
              <a:t>Analyze 2016 Sales Drop:</a:t>
            </a:r>
          </a:p>
          <a:p>
            <a:r>
              <a:rPr lang="en-US" sz="2400" dirty="0"/>
              <a:t>Investigate the sharp decline in sales in 2016, particularly in California, to identify potential causes (market changes, competition, supply issues) and implement corrective actions</a:t>
            </a:r>
            <a:r>
              <a:rPr lang="en-US" sz="2800" b="1" dirty="0"/>
              <a:t>.</a:t>
            </a:r>
          </a:p>
        </p:txBody>
      </p:sp>
    </p:spTree>
    <p:extLst>
      <p:ext uri="{BB962C8B-B14F-4D97-AF65-F5344CB8AC3E}">
        <p14:creationId xmlns:p14="http://schemas.microsoft.com/office/powerpoint/2010/main" val="3225670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3567</TotalTime>
  <Words>700</Words>
  <Application>Microsoft Office PowerPoint</Application>
  <PresentationFormat>Widescreen</PresentationFormat>
  <Paragraphs>96</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AGA Arabesque</vt:lpstr>
      <vt:lpstr>Agency FB</vt:lpstr>
      <vt:lpstr>Aptos</vt:lpstr>
      <vt:lpstr>Aptos Display</vt:lpstr>
      <vt:lpstr>Arial</vt:lpstr>
      <vt:lpstr>Wingdings</vt:lpstr>
      <vt:lpstr>Office Theme</vt:lpstr>
      <vt:lpstr> Business Insights from Sales Data End-to-End Sales Data Analysis using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faten2606268</dc:creator>
  <cp:lastModifiedBy>faten2606268</cp:lastModifiedBy>
  <cp:revision>51</cp:revision>
  <dcterms:created xsi:type="dcterms:W3CDTF">2026-03-05T03:01:36Z</dcterms:created>
  <dcterms:modified xsi:type="dcterms:W3CDTF">2026-03-12T09:50:42Z</dcterms:modified>
</cp:coreProperties>
</file>